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56" r:id="rId3"/>
    <p:sldId id="292" r:id="rId4"/>
    <p:sldId id="303" r:id="rId5"/>
    <p:sldId id="267" r:id="rId6"/>
    <p:sldId id="268" r:id="rId7"/>
    <p:sldId id="295" r:id="rId8"/>
    <p:sldId id="281" r:id="rId9"/>
    <p:sldId id="282" r:id="rId10"/>
    <p:sldId id="294" r:id="rId11"/>
    <p:sldId id="261" r:id="rId12"/>
    <p:sldId id="283" r:id="rId13"/>
    <p:sldId id="300" r:id="rId14"/>
    <p:sldId id="302" r:id="rId15"/>
    <p:sldId id="291" r:id="rId16"/>
    <p:sldId id="301" r:id="rId17"/>
    <p:sldId id="296" r:id="rId18"/>
    <p:sldId id="297" r:id="rId19"/>
    <p:sldId id="298" r:id="rId20"/>
    <p:sldId id="299" r:id="rId21"/>
    <p:sldId id="304" r:id="rId22"/>
    <p:sldId id="306" r:id="rId23"/>
    <p:sldId id="305" r:id="rId24"/>
    <p:sldId id="307" r:id="rId25"/>
    <p:sldId id="288" r:id="rId26"/>
    <p:sldId id="308" r:id="rId27"/>
    <p:sldId id="275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086" autoAdjust="0"/>
  </p:normalViewPr>
  <p:slideViewPr>
    <p:cSldViewPr>
      <p:cViewPr varScale="1">
        <p:scale>
          <a:sx n="68" d="100"/>
          <a:sy n="68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9201B9-C4EB-46EE-A523-02AA91332823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7CCD4E-1755-4346-BA96-3C08FDF966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ircl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hyperlink" Target="http://rybinsk.ru/images/stories/department/nature/foto/news/2012/10/kar14-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ybinsk.ru/images/stories/department/nature/foto/news/2012/10/kar_00.jpe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rybinsk.ru/images/stories/department/nature/foto/news/2012/10/kar_2.jp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hyperlink" Target="http://rybinsk.ru/images/stories/department/nature/foto/news/2012/10/kar14-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29" y="428604"/>
            <a:ext cx="8150499" cy="107157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Чудо-сад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0954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love-heart-romantic-pink-serdce-derevo-serdech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1"/>
            <a:ext cx="6552728" cy="4158106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Это интересно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300" dirty="0">
                <a:solidFill>
                  <a:srgbClr val="002060"/>
                </a:solidFill>
              </a:rPr>
              <a:t>Мы узнали, что в проекте строительства городского училища входили: здания, сад, беседки, </a:t>
            </a:r>
          </a:p>
          <a:p>
            <a:pPr>
              <a:buNone/>
            </a:pPr>
            <a:r>
              <a:rPr lang="ru-RU" sz="2300" dirty="0">
                <a:solidFill>
                  <a:srgbClr val="002060"/>
                </a:solidFill>
              </a:rPr>
              <a:t>Ухаживал за садом профессиональный садовник. Гордость сада был пруд с небольшой лагуной, между которыми был переброшен каменный мостик с ажурной чугунной решеткой, через него шла центральная аллея. Позднее в пруд запустили карасей, его стали регулярно чистить.</a:t>
            </a:r>
            <a:r>
              <a:rPr lang="ru-RU" sz="2300" b="1" dirty="0">
                <a:solidFill>
                  <a:srgbClr val="002060"/>
                </a:solidFill>
              </a:rPr>
              <a:t> В воде отражалась зелень плакучих ив, в большом пруду росли желтые лилии, и вода была необыкновенно чистой, потому что со дна били многочисленные подземные ключи. Позднее в пруд запустили карасей, его стали регулярно чистить.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Весь сад состоял как бы из отдельных изолированных уголков, тенистых мест, удобных для отдыха взрослых и детей.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Напротив центрального входа в сад расположилась площадка с фонтаном, живописно обсаженная кустами и деревьями.</a:t>
            </a:r>
            <a:br>
              <a:rPr lang="ru-RU" sz="2300" b="1" dirty="0">
                <a:solidFill>
                  <a:srgbClr val="002060"/>
                </a:solidFill>
              </a:rPr>
            </a:br>
            <a:endParaRPr lang="ru-RU" sz="23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Карякинский парк ">
            <a:hlinkClick r:id="rId2" tooltip="&quot;Карякинский парк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190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якинский парк ">
            <a:hlinkClick r:id="rId4" tooltip="&quot;Карякинский парк 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8" y="3284984"/>
            <a:ext cx="20097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якинский парк ">
            <a:hlinkClick r:id="rId6" tooltip="&quot;Карякинский парк 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628800"/>
            <a:ext cx="2066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4008" y="1556793"/>
            <a:ext cx="4038600" cy="45259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Подготовка к экскурсии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628801"/>
            <a:ext cx="4038600" cy="4525963"/>
          </a:xfrm>
          <a:ln w="28575"/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dirty="0"/>
              <a:t>                    </a:t>
            </a:r>
          </a:p>
          <a:p>
            <a:pPr algn="ctr"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Теперь мы достаточно  знакомы с любимым уголком отдыха своей семьи. И хотим рассказать об этом моим друзьям  в детском саду.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Мы вместе с ребятами сделали красивые осенние листочки с призывом беречь парк . Которые будем дарить прохожим. Мы сделали красивую гирлянду, её мы повесим между деревьями. Пусть  все прохожие  вспомнят, о том прекрасном месте где им иногда приходится гулять или просто проходить по тропинкам любимого сада. 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  Подготовили вопросы для интервью прохожим. 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 Взяли с собой фотоаппарат</a:t>
            </a:r>
          </a:p>
        </p:txBody>
      </p:sp>
      <p:pic>
        <p:nvPicPr>
          <p:cNvPr id="7" name="Содержимое 6" descr="20151019_1624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6228185" y="1484785"/>
            <a:ext cx="2518756" cy="2086495"/>
          </a:xfrm>
          <a:prstGeom prst="rect">
            <a:avLst/>
          </a:prstGeom>
        </p:spPr>
      </p:pic>
      <p:pic>
        <p:nvPicPr>
          <p:cNvPr id="9" name="Рисунок 8" descr="20151019_170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932040" y="3789040"/>
            <a:ext cx="3744416" cy="2448272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Экскурсия  в парк</a:t>
            </a:r>
            <a:endParaRPr lang="ru-RU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628801"/>
            <a:ext cx="4038600" cy="4525963"/>
          </a:xfrm>
          <a:ln w="28575"/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На экскурсию мы ходили с ребятами моей группы. 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Нам здесь многое знакомо. 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И поэтому  мы попробовали быть  экскурсоводом. 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 Гуляя по дорожкам чудесного парка, 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мы всюду встречали чудеса !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 Это и загадочные лабиринты, и чудесный мостик, пруд   где плавают утки.  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А какие красивые деревья великаны!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 Фонтан! 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Кажется пройдёшь по дорожкам и всё здесь будет как прежде!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А пока…..</a:t>
            </a:r>
          </a:p>
          <a:p>
            <a:pPr>
              <a:buNone/>
            </a:pPr>
            <a:r>
              <a:rPr lang="ru-RU" sz="2400" dirty="0">
                <a:solidFill>
                  <a:srgbClr val="C00000"/>
                </a:solidFill>
              </a:rPr>
              <a:t>Только мы, все вместе можем спасти Чудо-сад!   </a:t>
            </a:r>
          </a:p>
          <a:p>
            <a:pPr>
              <a:buNone/>
            </a:pPr>
            <a:endParaRPr lang="ru-RU" sz="1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0" name="Содержимое 9" descr="20151020_1209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788025" y="1916832"/>
            <a:ext cx="4027516" cy="36004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Удивительное рядом!</a:t>
            </a:r>
          </a:p>
        </p:txBody>
      </p:sp>
      <p:pic>
        <p:nvPicPr>
          <p:cNvPr id="1026" name="Picture 2" descr="D:\Лена\парк\20151020_114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1844825"/>
            <a:ext cx="4114800" cy="2952327"/>
          </a:xfrm>
          <a:prstGeom prst="rect">
            <a:avLst/>
          </a:prstGeom>
          <a:noFill/>
        </p:spPr>
      </p:pic>
      <p:pic>
        <p:nvPicPr>
          <p:cNvPr id="1027" name="Picture 3" descr="D:\Лена\парк\20151020_122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727326"/>
            <a:ext cx="4038600" cy="2271713"/>
          </a:xfrm>
          <a:prstGeom prst="rect">
            <a:avLst/>
          </a:prstGeom>
          <a:noFill/>
        </p:spPr>
      </p:pic>
      <p:pic>
        <p:nvPicPr>
          <p:cNvPr id="7" name="Picture 3" descr="D:\Лена\парк\20151020_122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84950" y="2279948"/>
            <a:ext cx="4254623" cy="295232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Дерево-великан. </a:t>
            </a:r>
            <a:br>
              <a:rPr lang="ru-RU" dirty="0">
                <a:solidFill>
                  <a:srgbClr val="00B050"/>
                </a:solidFill>
                <a:latin typeface="+mn-lt"/>
              </a:rPr>
            </a:br>
            <a:r>
              <a:rPr lang="ru-RU" dirty="0">
                <a:solidFill>
                  <a:srgbClr val="C00000"/>
                </a:solidFill>
                <a:latin typeface="+mn-lt"/>
              </a:rPr>
              <a:t>Можно туда заглянуть!</a:t>
            </a:r>
          </a:p>
        </p:txBody>
      </p:sp>
      <p:pic>
        <p:nvPicPr>
          <p:cNvPr id="4098" name="Picture 2" descr="D:\Лена\парк\20151020_123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025" y="2205335"/>
            <a:ext cx="4321422" cy="3456384"/>
          </a:xfrm>
          <a:prstGeom prst="rect">
            <a:avLst/>
          </a:prstGeom>
          <a:noFill/>
        </p:spPr>
      </p:pic>
      <p:pic>
        <p:nvPicPr>
          <p:cNvPr id="4099" name="Picture 3" descr="D:\Лена\парк\20151020_123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88025" y="2276872"/>
            <a:ext cx="424847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82154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dirty="0">
                <a:ln/>
                <a:solidFill>
                  <a:srgbClr val="00B050"/>
                </a:solidFill>
                <a:effectLst/>
              </a:rPr>
              <a:t>Так выглядят деревья-великаны.</a:t>
            </a:r>
            <a:br>
              <a:rPr lang="ru-RU" sz="2800" dirty="0">
                <a:ln/>
                <a:solidFill>
                  <a:srgbClr val="00B050"/>
                </a:solidFill>
                <a:effectLst/>
              </a:rPr>
            </a:br>
            <a:r>
              <a:rPr lang="ru-RU" sz="2800" dirty="0">
                <a:ln/>
                <a:solidFill>
                  <a:srgbClr val="00B050"/>
                </a:solidFill>
                <a:effectLst/>
              </a:rPr>
              <a:t>Это ли не чудо?</a:t>
            </a:r>
            <a:br>
              <a:rPr lang="ru-RU" sz="2800" dirty="0">
                <a:ln/>
                <a:solidFill>
                  <a:srgbClr val="00B050"/>
                </a:solidFill>
                <a:effectLst/>
              </a:rPr>
            </a:br>
            <a:r>
              <a:rPr lang="ru-RU" sz="2800" dirty="0">
                <a:ln/>
                <a:solidFill>
                  <a:srgbClr val="00B050"/>
                </a:solidFill>
                <a:effectLst/>
              </a:rPr>
              <a:t>Попробуйте узнать, сколько лет они растут?</a:t>
            </a:r>
            <a:endParaRPr lang="ru-RU" sz="2800" dirty="0">
              <a:ln/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628801"/>
            <a:ext cx="4038600" cy="4525963"/>
          </a:xfrm>
          <a:ln w="28575"/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                     </a:t>
            </a:r>
          </a:p>
        </p:txBody>
      </p:sp>
      <p:pic>
        <p:nvPicPr>
          <p:cNvPr id="6" name="Picture 2" descr="C:\Users\Лена\Desktop\Рыбинск\Новая папка (3)\тетя лена\распечатать\20151020_115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3036" y="1913347"/>
            <a:ext cx="4176464" cy="3607371"/>
          </a:xfrm>
          <a:prstGeom prst="rect">
            <a:avLst/>
          </a:prstGeom>
          <a:noFill/>
        </p:spPr>
      </p:pic>
      <p:pic>
        <p:nvPicPr>
          <p:cNvPr id="10" name="Picture 3" descr="C:\Users\Лена\Desktop\Рыбинск\Новая папка (3)\тетя лена\распечатать\20151020_115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71021" y="2077851"/>
            <a:ext cx="4464496" cy="356639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Мы в ответе за тех кого приручили!</a:t>
            </a:r>
          </a:p>
        </p:txBody>
      </p:sp>
      <p:pic>
        <p:nvPicPr>
          <p:cNvPr id="3074" name="Picture 2" descr="D:\Лена\парк\20151020_1226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1628801"/>
            <a:ext cx="4038600" cy="2271713"/>
          </a:xfrm>
          <a:prstGeom prst="rect">
            <a:avLst/>
          </a:prstGeom>
          <a:noFill/>
        </p:spPr>
      </p:pic>
      <p:pic>
        <p:nvPicPr>
          <p:cNvPr id="3075" name="Picture 3" descr="D:\Лена\парк\20151020_122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5536" y="4221089"/>
            <a:ext cx="4038600" cy="2271713"/>
          </a:xfrm>
          <a:prstGeom prst="rect">
            <a:avLst/>
          </a:prstGeom>
          <a:noFill/>
        </p:spPr>
      </p:pic>
      <p:pic>
        <p:nvPicPr>
          <p:cNvPr id="3079" name="Picture 7" descr="D:\Лена\парк\20151020_121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72800" y="-5314950"/>
            <a:ext cx="3600000" cy="2025000"/>
          </a:xfrm>
          <a:prstGeom prst="rect">
            <a:avLst/>
          </a:prstGeom>
          <a:noFill/>
        </p:spPr>
      </p:pic>
      <p:pic>
        <p:nvPicPr>
          <p:cNvPr id="3080" name="Picture 8" descr="D:\Лена\парк\20151020_121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493896" y="-2691680"/>
            <a:ext cx="5400000" cy="3037500"/>
          </a:xfrm>
          <a:prstGeom prst="rect">
            <a:avLst/>
          </a:prstGeom>
          <a:noFill/>
        </p:spPr>
      </p:pic>
      <p:pic>
        <p:nvPicPr>
          <p:cNvPr id="3082" name="Picture 10" descr="D:\Лена\парк\20151020_121243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52736" y="-9460432"/>
            <a:ext cx="3600000" cy="2025000"/>
          </a:xfrm>
          <a:prstGeom prst="rect">
            <a:avLst/>
          </a:prstGeom>
          <a:noFill/>
        </p:spPr>
      </p:pic>
      <p:pic>
        <p:nvPicPr>
          <p:cNvPr id="3083" name="Picture 11" descr="D:\Лена\парк\20151020_121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972800" y="-5314950"/>
            <a:ext cx="1800000" cy="1012500"/>
          </a:xfrm>
          <a:prstGeom prst="rect">
            <a:avLst/>
          </a:prstGeom>
          <a:noFill/>
        </p:spPr>
      </p:pic>
      <p:pic>
        <p:nvPicPr>
          <p:cNvPr id="3084" name="Picture 12" descr="D:\Лена\парк\20151020_121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659088" y="2693841"/>
            <a:ext cx="4608512" cy="276646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82154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br>
              <a:rPr lang="ru-RU" sz="2400" dirty="0">
                <a:ln/>
                <a:solidFill>
                  <a:schemeClr val="accent4"/>
                </a:solidFill>
                <a:effectLst/>
                <a:latin typeface="+mj-lt"/>
              </a:rPr>
            </a:br>
            <a:br>
              <a:rPr lang="ru-RU" sz="2400" dirty="0">
                <a:ln/>
                <a:solidFill>
                  <a:schemeClr val="accent4"/>
                </a:solidFill>
                <a:effectLst/>
                <a:latin typeface="+mj-lt"/>
              </a:rPr>
            </a:br>
            <a:r>
              <a:rPr lang="ru-RU" sz="2400" dirty="0">
                <a:ln/>
                <a:solidFill>
                  <a:srgbClr val="00B050"/>
                </a:solidFill>
                <a:effectLst/>
              </a:rPr>
              <a:t>Интервью с прохожими </a:t>
            </a:r>
            <a:br>
              <a:rPr lang="ru-RU" sz="2400" dirty="0">
                <a:ln/>
                <a:solidFill>
                  <a:srgbClr val="00B050"/>
                </a:solidFill>
                <a:effectLst/>
              </a:rPr>
            </a:br>
            <a:r>
              <a:rPr lang="ru-RU" sz="2400" dirty="0">
                <a:ln/>
                <a:solidFill>
                  <a:srgbClr val="800000"/>
                </a:solidFill>
                <a:effectLst/>
              </a:rPr>
              <a:t>В ответах на наши вопросы. Все опрошенные были заинтересованы в сохранении </a:t>
            </a:r>
            <a:r>
              <a:rPr lang="ru-RU" sz="2400" dirty="0" err="1">
                <a:ln/>
                <a:solidFill>
                  <a:srgbClr val="800000"/>
                </a:solidFill>
                <a:effectLst/>
              </a:rPr>
              <a:t>чудо-сада</a:t>
            </a:r>
            <a:r>
              <a:rPr lang="ru-RU" sz="2400" dirty="0">
                <a:ln/>
                <a:solidFill>
                  <a:srgbClr val="800000"/>
                </a:solidFill>
                <a:effectLst/>
              </a:rPr>
              <a:t> в центре города.</a:t>
            </a:r>
            <a:br>
              <a:rPr lang="ru-RU" sz="2400" dirty="0">
                <a:ln/>
                <a:solidFill>
                  <a:srgbClr val="800000"/>
                </a:solidFill>
                <a:effectLst/>
              </a:rPr>
            </a:br>
            <a:r>
              <a:rPr lang="ru-RU" sz="2400" dirty="0">
                <a:ln/>
                <a:solidFill>
                  <a:srgbClr val="800000"/>
                </a:solidFill>
                <a:effectLst/>
              </a:rPr>
              <a:t> Прохожие были доброжелательны  и улыбчивы.</a:t>
            </a:r>
            <a:br>
              <a:rPr lang="ru-RU" sz="2400" dirty="0">
                <a:ln/>
                <a:solidFill>
                  <a:srgbClr val="800000"/>
                </a:solidFill>
                <a:effectLst/>
              </a:rPr>
            </a:br>
            <a:r>
              <a:rPr lang="ru-RU" sz="2400" dirty="0">
                <a:ln/>
                <a:solidFill>
                  <a:srgbClr val="800000"/>
                </a:solidFill>
                <a:effectLst/>
              </a:rPr>
              <a:t>Значит это очень важный вопрос для всех жителей города! </a:t>
            </a:r>
            <a:br>
              <a:rPr lang="ru-RU" sz="2400" dirty="0">
                <a:ln/>
                <a:solidFill>
                  <a:srgbClr val="800000"/>
                </a:solidFill>
                <a:effectLst/>
              </a:rPr>
            </a:br>
            <a:r>
              <a:rPr lang="ru-RU" sz="2400" dirty="0">
                <a:ln/>
                <a:solidFill>
                  <a:schemeClr val="accent4"/>
                </a:solidFill>
                <a:effectLst/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2060849"/>
            <a:ext cx="4038600" cy="4525963"/>
          </a:xfrm>
          <a:ln w="28575"/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                     </a:t>
            </a:r>
          </a:p>
        </p:txBody>
      </p:sp>
      <p:pic>
        <p:nvPicPr>
          <p:cNvPr id="11" name="Рисунок 10" descr="20151020_115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5536" y="2492896"/>
            <a:ext cx="4176464" cy="3600400"/>
          </a:xfrm>
          <a:prstGeom prst="rect">
            <a:avLst/>
          </a:prstGeom>
        </p:spPr>
      </p:pic>
      <p:pic>
        <p:nvPicPr>
          <p:cNvPr id="12" name="Содержимое 11" descr="20151020_1158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4006" y="2636914"/>
            <a:ext cx="4248474" cy="3240359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19256" cy="1282154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dirty="0">
                <a:ln/>
                <a:solidFill>
                  <a:schemeClr val="accent4"/>
                </a:solidFill>
                <a:effectLst/>
              </a:rPr>
              <a:t>Парк будущего</a:t>
            </a:r>
            <a:br>
              <a:rPr lang="ru-RU" sz="3600" dirty="0">
                <a:ln/>
                <a:solidFill>
                  <a:schemeClr val="accent4"/>
                </a:solidFill>
                <a:effectLst/>
              </a:rPr>
            </a:br>
            <a:r>
              <a:rPr lang="ru-RU" sz="3100" dirty="0">
                <a:ln/>
                <a:solidFill>
                  <a:srgbClr val="C00000"/>
                </a:solidFill>
                <a:effectLst/>
              </a:rPr>
              <a:t>Макет парка. Мы сделали вместе с мамой. ,а уточек лепили  в детском саду</a:t>
            </a:r>
          </a:p>
        </p:txBody>
      </p:sp>
      <p:pic>
        <p:nvPicPr>
          <p:cNvPr id="6" name="Содержимое 6" descr="20160321_12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115617" y="1700808"/>
            <a:ext cx="7272811" cy="432048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19256" cy="1282154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dirty="0">
                <a:ln/>
                <a:solidFill>
                  <a:srgbClr val="C00000"/>
                </a:solidFill>
                <a:effectLst/>
              </a:rPr>
              <a:t>Парк будущего</a:t>
            </a:r>
            <a:br>
              <a:rPr lang="ru-RU" sz="3600" dirty="0">
                <a:ln/>
                <a:solidFill>
                  <a:srgbClr val="00B050"/>
                </a:solidFill>
                <a:effectLst/>
              </a:rPr>
            </a:br>
            <a:r>
              <a:rPr lang="ru-RU" sz="3600" dirty="0">
                <a:ln/>
                <a:solidFill>
                  <a:srgbClr val="00B050"/>
                </a:solidFill>
                <a:effectLst/>
              </a:rPr>
              <a:t>Коллективная работа </a:t>
            </a:r>
            <a:br>
              <a:rPr lang="ru-RU" sz="3600" dirty="0">
                <a:ln/>
                <a:solidFill>
                  <a:srgbClr val="00B050"/>
                </a:solidFill>
                <a:effectLst/>
              </a:rPr>
            </a:br>
            <a:endParaRPr lang="ru-RU" sz="310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7" name="Picture 2" descr="F:\фото ярмарка\Изображение 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91276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24936" cy="3095458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Коль хочешь разбивать, сажать и строить сад,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Постигни раньше край, узнай, чем он богат;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Тогда возможности используешь умело,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И принесет плоды затеянное дело.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                                               Жак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Делиль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91264" cy="994122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Спасём парк вместе!</a:t>
            </a:r>
          </a:p>
        </p:txBody>
      </p:sp>
      <p:pic>
        <p:nvPicPr>
          <p:cNvPr id="7" name="Рисунок 6" descr="20151020_122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75658" y="1124745"/>
            <a:ext cx="6192687" cy="4176463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5188550"/>
            <a:ext cx="88204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Нет, труд любого не напрасен,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Коль он подвижник и творец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                                        Л.М. </a:t>
            </a:r>
            <a:r>
              <a:rPr lang="ru-RU" sz="2400" b="1" dirty="0" err="1">
                <a:solidFill>
                  <a:srgbClr val="C00000"/>
                </a:solidFill>
                <a:cs typeface="Arial" pitchFamily="34" charset="0"/>
              </a:rPr>
              <a:t>Марасинова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20151020_122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75656" y="1124744"/>
            <a:ext cx="6192687" cy="4176463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В наших руках вернуть чистоту и красоту всему </a:t>
            </a:r>
            <a:r>
              <a:rPr lang="ru-RU" dirty="0" err="1">
                <a:solidFill>
                  <a:srgbClr val="00B050"/>
                </a:solidFill>
                <a:latin typeface="+mn-lt"/>
              </a:rPr>
              <a:t>Карякинскому</a:t>
            </a:r>
            <a:r>
              <a:rPr lang="ru-RU" dirty="0">
                <a:solidFill>
                  <a:srgbClr val="00B050"/>
                </a:solidFill>
                <a:latin typeface="+mn-lt"/>
              </a:rPr>
              <a:t> парку</a:t>
            </a:r>
            <a:br>
              <a:rPr lang="ru-RU" dirty="0">
                <a:solidFill>
                  <a:srgbClr val="00B050"/>
                </a:solidFill>
                <a:latin typeface="+mn-lt"/>
              </a:rPr>
            </a:b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173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endParaRPr lang="ru-RU" b="1" dirty="0"/>
          </a:p>
          <a:p>
            <a:pPr marL="609600" indent="-609600">
              <a:defRPr/>
            </a:pPr>
            <a:endParaRPr lang="ru-RU" b="1" dirty="0"/>
          </a:p>
        </p:txBody>
      </p:sp>
      <p:pic>
        <p:nvPicPr>
          <p:cNvPr id="2050" name="Picture 2" descr="https://sun9-36.userapi.com/impg/p8QPzl8JBEW1Z4Q7cjZKzOwDMsQK4OMBkFpGnw/N7gps32yNSQ.jpg?size=1280x720&amp;quality=96&amp;sign=f771e6b10a2d75c72a284a009f16d22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640071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sun9-15.userapi.com/impg/CycHaRKHCl3NaU8HR7H9Hjf6zdtUvO8kExM-Ng/OQZPorY5kh0.jpg?size=1280x720&amp;quality=96&amp;sign=00e4ade6ff84590d9418cb6ca687c7c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106040" cy="499169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Живи сад</a:t>
            </a:r>
          </a:p>
        </p:txBody>
      </p:sp>
      <p:pic>
        <p:nvPicPr>
          <p:cNvPr id="38916" name="Picture 4" descr="https://sun9-18.userapi.com/impg/21GfUT-EK0wlHX1AwaFrjdFvEHRNtAyGVrrO3A/Lz6hMGZY09c.jpg?size=1280x720&amp;quality=96&amp;sign=8a5c3b61bb7508fafa3a88c9263848d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180101" cy="4464496"/>
          </a:xfrm>
          <a:prstGeom prst="rect">
            <a:avLst/>
          </a:prstGeom>
          <a:noFill/>
        </p:spPr>
      </p:pic>
      <p:pic>
        <p:nvPicPr>
          <p:cNvPr id="5" name="Рисунок 4" descr="b85b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15726">
            <a:off x="7525830" y="289534"/>
            <a:ext cx="1574901" cy="1574901"/>
          </a:xfrm>
          <a:prstGeom prst="rect">
            <a:avLst/>
          </a:prstGeom>
        </p:spPr>
      </p:pic>
      <p:pic>
        <p:nvPicPr>
          <p:cNvPr id="6" name="Рисунок 5" descr="b85b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7823">
            <a:off x="486918" y="163391"/>
            <a:ext cx="1574901" cy="1574901"/>
          </a:xfrm>
          <a:prstGeom prst="rect">
            <a:avLst/>
          </a:prstGeom>
        </p:spPr>
      </p:pic>
      <p:pic>
        <p:nvPicPr>
          <p:cNvPr id="7" name="Рисунок 6" descr="b85b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54448">
            <a:off x="5797639" y="5230702"/>
            <a:ext cx="1574901" cy="1574901"/>
          </a:xfrm>
          <a:prstGeom prst="rect">
            <a:avLst/>
          </a:prstGeom>
        </p:spPr>
      </p:pic>
      <p:pic>
        <p:nvPicPr>
          <p:cNvPr id="8" name="Рисунок 7" descr="b85b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5726">
            <a:off x="313096" y="4841835"/>
            <a:ext cx="1703068" cy="1703068"/>
          </a:xfrm>
          <a:prstGeom prst="rect">
            <a:avLst/>
          </a:prstGeom>
        </p:spPr>
      </p:pic>
      <p:pic>
        <p:nvPicPr>
          <p:cNvPr id="9" name="Рисунок 8" descr="b85b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65268">
            <a:off x="7279565" y="3142470"/>
            <a:ext cx="1574901" cy="1574901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24.userapi.com/impg/pU97jjFF426Q3gLdx552jF1kdxRdxDdeKWWQEA/5Bk50uE6O1s.jpg?size=1080x986&amp;quality=96&amp;sign=037b30b60c96ab27b0865e46d5d3f66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10783"/>
            <a:ext cx="4104456" cy="3747217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88010B-1AC7-46CA-9E3E-C209A4C47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219"/>
            <a:ext cx="5199602" cy="34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7" y="357166"/>
            <a:ext cx="8358247" cy="3719906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  <a:latin typeface="+mn-lt"/>
              </a:rPr>
              <a:t>«Чудо-сад»</a:t>
            </a:r>
            <a:br>
              <a:rPr lang="ru-RU" dirty="0">
                <a:solidFill>
                  <a:srgbClr val="00B050"/>
                </a:solidFill>
                <a:latin typeface="+mn-lt"/>
              </a:rPr>
            </a:br>
            <a:r>
              <a:rPr lang="ru-RU" sz="3200" dirty="0">
                <a:solidFill>
                  <a:srgbClr val="C00000"/>
                </a:solidFill>
                <a:latin typeface="+mn-lt"/>
              </a:rPr>
              <a:t>Добрые слова-корни</a:t>
            </a:r>
            <a:br>
              <a:rPr lang="ru-RU" sz="3200" dirty="0">
                <a:solidFill>
                  <a:srgbClr val="C00000"/>
                </a:solidFill>
                <a:latin typeface="+mn-lt"/>
              </a:rPr>
            </a:br>
            <a:r>
              <a:rPr lang="ru-RU" sz="3200" dirty="0">
                <a:solidFill>
                  <a:srgbClr val="C00000"/>
                </a:solidFill>
                <a:latin typeface="+mn-lt"/>
              </a:rPr>
              <a:t>Добрые мысли-цветы</a:t>
            </a:r>
            <a:br>
              <a:rPr lang="ru-RU" sz="3200" dirty="0">
                <a:solidFill>
                  <a:srgbClr val="C00000"/>
                </a:solidFill>
                <a:latin typeface="+mn-lt"/>
              </a:rPr>
            </a:br>
            <a:r>
              <a:rPr lang="ru-RU" sz="3200" dirty="0">
                <a:solidFill>
                  <a:srgbClr val="C00000"/>
                </a:solidFill>
                <a:latin typeface="+mn-lt"/>
              </a:rPr>
              <a:t>Добрые дела-плоды</a:t>
            </a:r>
            <a:br>
              <a:rPr lang="ru-RU" sz="3200" dirty="0">
                <a:solidFill>
                  <a:srgbClr val="C00000"/>
                </a:solidFill>
                <a:latin typeface="+mn-lt"/>
              </a:rPr>
            </a:br>
            <a:r>
              <a:rPr lang="ru-RU" sz="3200" dirty="0">
                <a:solidFill>
                  <a:srgbClr val="C00000"/>
                </a:solidFill>
                <a:latin typeface="+mn-lt"/>
              </a:rPr>
              <a:t>Добрые сады –это наши сердца</a:t>
            </a:r>
            <a:br>
              <a:rPr lang="ru-RU" sz="3200" dirty="0">
                <a:solidFill>
                  <a:srgbClr val="C00000"/>
                </a:solidFill>
                <a:latin typeface="+mn-lt"/>
              </a:rPr>
            </a:br>
            <a:br>
              <a:rPr lang="ru-RU" sz="3200" dirty="0">
                <a:solidFill>
                  <a:srgbClr val="C00000"/>
                </a:solidFill>
              </a:rPr>
            </a:br>
            <a:br>
              <a:rPr lang="ru-RU" sz="3200" dirty="0">
                <a:solidFill>
                  <a:srgbClr val="FF0000"/>
                </a:solidFill>
              </a:rPr>
            </a:b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             </a:t>
            </a:r>
            <a:r>
              <a:rPr lang="ru-RU" sz="3200" dirty="0">
                <a:solidFill>
                  <a:srgbClr val="C00000"/>
                </a:solidFill>
                <a:latin typeface="+mn-lt"/>
              </a:rPr>
              <a:t>Спасайте  сады и парки</a:t>
            </a:r>
            <a:br>
              <a:rPr lang="ru-RU" sz="3200" dirty="0">
                <a:solidFill>
                  <a:srgbClr val="C00000"/>
                </a:solidFill>
                <a:latin typeface="+mn-lt"/>
              </a:rPr>
            </a:br>
            <a:r>
              <a:rPr lang="ru-RU" sz="3200" dirty="0">
                <a:solidFill>
                  <a:srgbClr val="C00000"/>
                </a:solidFill>
                <a:latin typeface="+mn-lt"/>
              </a:rPr>
              <a:t>                   посаженные нашими предками!</a:t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endParaRPr lang="ru-RU" sz="2200" b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4" name="Picture 2" descr="C:\Users\Лена\Pictures\грамота\tree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223224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71153865"/>
      </p:ext>
    </p:extLst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7" y="357167"/>
            <a:ext cx="8358247" cy="5929354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rgbClr val="00B050"/>
                </a:solidFill>
              </a:rPr>
            </a:br>
            <a:br>
              <a:rPr lang="ru-RU" sz="3600" dirty="0">
                <a:solidFill>
                  <a:srgbClr val="00B050"/>
                </a:solidFill>
              </a:rPr>
            </a:b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  <a:latin typeface="+mn-lt"/>
              </a:rPr>
              <a:t>Результаты моего исследования</a:t>
            </a:r>
            <a:br>
              <a:rPr lang="ru-RU" sz="3600" dirty="0">
                <a:solidFill>
                  <a:srgbClr val="00B050"/>
                </a:solidFill>
                <a:latin typeface="+mn-lt"/>
              </a:rPr>
            </a:br>
            <a:r>
              <a:rPr lang="ru-RU" sz="3600" dirty="0">
                <a:solidFill>
                  <a:srgbClr val="00B050"/>
                </a:solidFill>
                <a:latin typeface="+mn-lt"/>
              </a:rPr>
              <a:t> « Какие чудеса можно встретить</a:t>
            </a:r>
            <a:br>
              <a:rPr lang="ru-RU" sz="3600" dirty="0">
                <a:solidFill>
                  <a:srgbClr val="00B050"/>
                </a:solidFill>
                <a:latin typeface="+mn-lt"/>
              </a:rPr>
            </a:br>
            <a:r>
              <a:rPr lang="ru-RU" sz="3600" dirty="0">
                <a:solidFill>
                  <a:srgbClr val="00B050"/>
                </a:solidFill>
                <a:latin typeface="+mn-lt"/>
              </a:rPr>
              <a:t> в </a:t>
            </a:r>
            <a:r>
              <a:rPr lang="ru-RU" sz="3600" dirty="0" err="1">
                <a:solidFill>
                  <a:srgbClr val="00B050"/>
                </a:solidFill>
                <a:latin typeface="+mn-lt"/>
              </a:rPr>
              <a:t>Карякинском</a:t>
            </a:r>
            <a:r>
              <a:rPr lang="ru-RU" sz="3600" dirty="0">
                <a:solidFill>
                  <a:srgbClr val="00B050"/>
                </a:solidFill>
                <a:latin typeface="+mn-lt"/>
              </a:rPr>
              <a:t> парке»</a:t>
            </a:r>
            <a:br>
              <a:rPr lang="ru-RU" dirty="0">
                <a:solidFill>
                  <a:srgbClr val="0070C0"/>
                </a:solidFill>
                <a:latin typeface="+mn-lt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  <a:t>Поговорив с родителями. Прочитав  информацию в интернете. </a:t>
            </a:r>
            <a:b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  <a:t> Поговорив в дедушкой и бабушкой</a:t>
            </a:r>
            <a:b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  <a:t>Сделал макет </a:t>
            </a:r>
            <a:r>
              <a:rPr lang="ru-RU" sz="2000" b="0" dirty="0" err="1">
                <a:solidFill>
                  <a:srgbClr val="002060"/>
                </a:solidFill>
                <a:effectLst/>
                <a:latin typeface="+mn-lt"/>
              </a:rPr>
              <a:t>Карякинского</a:t>
            </a:r>
            <a: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  <a:t> парка.</a:t>
            </a:r>
            <a:b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  <a:t>Попробовал себя  в роли  экскурсовода.</a:t>
            </a:r>
            <a:b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  <a:t>Вместе с ребятами  моей группы организовали экскурсию</a:t>
            </a:r>
            <a:b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  <a:t> «Спасём парк вместе!»</a:t>
            </a:r>
            <a:b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b="0" dirty="0">
                <a:solidFill>
                  <a:srgbClr val="002060"/>
                </a:solidFill>
                <a:effectLst/>
                <a:latin typeface="+mn-lt"/>
              </a:rPr>
              <a:t> Теперь я  и мои друзья знают ,ч</a:t>
            </a:r>
            <a:r>
              <a:rPr lang="ru-RU" sz="2000" b="0" dirty="0">
                <a:solidFill>
                  <a:srgbClr val="002060"/>
                </a:solidFill>
                <a:latin typeface="+mn-lt"/>
              </a:rPr>
              <a:t>удеса находятся сплошь и рядом. Просто их зачастую никто не замечает. Многие пройдут и не заметят, а один человек  увидит его . </a:t>
            </a:r>
            <a:br>
              <a:rPr lang="ru-RU" sz="2000" b="0" dirty="0">
                <a:solidFill>
                  <a:srgbClr val="002060"/>
                </a:solidFill>
                <a:latin typeface="+mn-lt"/>
              </a:rPr>
            </a:br>
            <a:r>
              <a:rPr lang="ru-RU" sz="2000" b="0" dirty="0">
                <a:solidFill>
                  <a:srgbClr val="002060"/>
                </a:solidFill>
                <a:latin typeface="+mn-lt"/>
              </a:rPr>
              <a:t> Рядом с нашим детским садом расположен «</a:t>
            </a:r>
            <a:r>
              <a:rPr lang="ru-RU" sz="2000" b="0" dirty="0" err="1">
                <a:solidFill>
                  <a:srgbClr val="002060"/>
                </a:solidFill>
                <a:latin typeface="+mn-lt"/>
              </a:rPr>
              <a:t>Карякинский</a:t>
            </a:r>
            <a:r>
              <a:rPr lang="ru-RU" sz="2000" b="0" dirty="0">
                <a:solidFill>
                  <a:srgbClr val="002060"/>
                </a:solidFill>
                <a:latin typeface="+mn-lt"/>
              </a:rPr>
              <a:t> парк» </a:t>
            </a:r>
            <a:br>
              <a:rPr lang="ru-RU" sz="2000" b="0" dirty="0">
                <a:solidFill>
                  <a:srgbClr val="002060"/>
                </a:solidFill>
                <a:latin typeface="+mn-lt"/>
              </a:rPr>
            </a:br>
            <a:br>
              <a:rPr lang="ru-RU" sz="2000" b="0" dirty="0">
                <a:solidFill>
                  <a:srgbClr val="002060"/>
                </a:solidFill>
                <a:latin typeface="+mn-lt"/>
              </a:rPr>
            </a:br>
            <a:r>
              <a:rPr lang="ru-RU" sz="4400" b="0" dirty="0">
                <a:solidFill>
                  <a:srgbClr val="C00000"/>
                </a:solidFill>
                <a:latin typeface="+mn-lt"/>
              </a:rPr>
              <a:t>Так хочется назвать его </a:t>
            </a:r>
            <a:br>
              <a:rPr lang="ru-RU" sz="4400" b="0" dirty="0">
                <a:solidFill>
                  <a:srgbClr val="C00000"/>
                </a:solidFill>
                <a:latin typeface="+mn-lt"/>
              </a:rPr>
            </a:br>
            <a:r>
              <a:rPr lang="ru-RU" sz="4400" b="0" dirty="0">
                <a:solidFill>
                  <a:srgbClr val="C00000"/>
                </a:solidFill>
                <a:latin typeface="+mn-lt"/>
              </a:rPr>
              <a:t>«Чудо-сад»</a:t>
            </a:r>
            <a:br>
              <a:rPr lang="ru-RU" sz="4400" b="0" dirty="0">
                <a:solidFill>
                  <a:srgbClr val="C00000"/>
                </a:solidFill>
                <a:effectLst/>
                <a:latin typeface="+mn-lt"/>
              </a:rPr>
            </a:br>
            <a:br>
              <a:rPr lang="ru-RU" sz="2000" b="0" dirty="0">
                <a:solidFill>
                  <a:srgbClr val="FF0000"/>
                </a:solidFill>
                <a:effectLst/>
              </a:rPr>
            </a:br>
            <a:r>
              <a:rPr lang="ru-RU" sz="2000" b="0" dirty="0">
                <a:solidFill>
                  <a:srgbClr val="FF0000"/>
                </a:solidFill>
                <a:effectLst/>
              </a:rPr>
              <a:t> </a:t>
            </a:r>
            <a:br>
              <a:rPr lang="ru-RU" sz="2000" b="0" dirty="0">
                <a:solidFill>
                  <a:schemeClr val="tx1"/>
                </a:solidFill>
              </a:rPr>
            </a:br>
            <a:br>
              <a:rPr lang="ru-RU" sz="2000" b="0" dirty="0">
                <a:solidFill>
                  <a:schemeClr val="tx1"/>
                </a:solidFill>
                <a:effectLst/>
              </a:rPr>
            </a:br>
            <a:br>
              <a:rPr lang="ru-RU" sz="2000" b="0" dirty="0">
                <a:solidFill>
                  <a:srgbClr val="0070C0"/>
                </a:solidFill>
              </a:rPr>
            </a:br>
            <a:r>
              <a:rPr lang="ru-RU" sz="2000" b="0" dirty="0">
                <a:solidFill>
                  <a:srgbClr val="0070C0"/>
                </a:solidFill>
              </a:rPr>
              <a:t> </a:t>
            </a:r>
            <a:endParaRPr lang="ru-RU" sz="2000" b="0" dirty="0"/>
          </a:p>
        </p:txBody>
      </p:sp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Мои помощники: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ru-RU" b="1" dirty="0"/>
              <a:t> 1.</a:t>
            </a:r>
            <a:endParaRPr lang="en-US" b="1" dirty="0"/>
          </a:p>
          <a:p>
            <a:pPr marL="609600" indent="-609600">
              <a:defRPr/>
            </a:pPr>
            <a:r>
              <a:rPr lang="ru-RU" b="1" dirty="0"/>
              <a:t> </a:t>
            </a:r>
          </a:p>
          <a:p>
            <a:pPr marL="609600" indent="-609600">
              <a:defRPr/>
            </a:pPr>
            <a:r>
              <a:rPr lang="ru-RU" b="1" dirty="0"/>
              <a:t>  </a:t>
            </a:r>
            <a:r>
              <a:rPr lang="en-US" b="1" dirty="0"/>
              <a:t>2</a:t>
            </a:r>
            <a:r>
              <a:rPr lang="ru-RU" b="1" dirty="0"/>
              <a:t>.</a:t>
            </a:r>
          </a:p>
          <a:p>
            <a:pPr marL="609600" indent="-609600">
              <a:defRPr/>
            </a:pPr>
            <a:r>
              <a:rPr lang="ru-RU" b="1" dirty="0"/>
              <a:t>   </a:t>
            </a:r>
          </a:p>
          <a:p>
            <a:pPr marL="609600" indent="-609600">
              <a:defRPr/>
            </a:pPr>
            <a:r>
              <a:rPr lang="ru-RU" b="1" dirty="0"/>
              <a:t>  3.</a:t>
            </a:r>
          </a:p>
          <a:p>
            <a:pPr marL="609600" indent="-609600">
              <a:defRPr/>
            </a:pP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12776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http://gim8.rybadm.ru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8" y="1916832"/>
            <a:ext cx="446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http://www.rutraveller.ru/place/126871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3488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http://www.liveinternet.ru/users/margareetta/post204568746/</a:t>
            </a: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Исследование провёл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  <a:cs typeface="Arial" charset="0"/>
              </a:rPr>
              <a:t>©   детский сад № 104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</a:rPr>
              <a:t>Автор: </a:t>
            </a:r>
            <a:r>
              <a:rPr lang="ru-RU" sz="2000" dirty="0" err="1">
                <a:solidFill>
                  <a:srgbClr val="002060"/>
                </a:solidFill>
              </a:rPr>
              <a:t>Деревской</a:t>
            </a:r>
            <a:r>
              <a:rPr lang="ru-RU" sz="2000" dirty="0">
                <a:solidFill>
                  <a:srgbClr val="002060"/>
                </a:solidFill>
              </a:rPr>
              <a:t>  Демид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ru-RU" sz="2000" dirty="0">
              <a:solidFill>
                <a:srgbClr val="002060"/>
              </a:solidFill>
              <a:cs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2060"/>
                </a:solidFill>
                <a:cs typeface="Arial" charset="0"/>
              </a:rPr>
              <a:t>Руководители: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dirty="0" err="1">
                <a:solidFill>
                  <a:srgbClr val="002060"/>
                </a:solidFill>
                <a:cs typeface="Arial" charset="0"/>
              </a:rPr>
              <a:t>Пехова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 Е.Н.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dirty="0" err="1">
                <a:solidFill>
                  <a:srgbClr val="002060"/>
                </a:solidFill>
                <a:cs typeface="Arial" charset="0"/>
              </a:rPr>
              <a:t>Осьминина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 Е.Б.</a:t>
            </a:r>
          </a:p>
        </p:txBody>
      </p:sp>
      <p:pic>
        <p:nvPicPr>
          <p:cNvPr id="9" name="Picture 2" descr="C:\Users\Лена\Desktop\фото распечатать\20151020_1227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6728" y="2050779"/>
            <a:ext cx="4824537" cy="36248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br>
              <a:rPr lang="ru-RU" sz="44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4400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ru-RU" sz="4400" dirty="0">
                <a:solidFill>
                  <a:srgbClr val="00B050"/>
                </a:solidFill>
                <a:latin typeface="+mn-lt"/>
                <a:cs typeface="Arial" charset="0"/>
              </a:rPr>
              <a:t>детский сад</a:t>
            </a:r>
            <a:br>
              <a:rPr lang="ru-RU" sz="4400" dirty="0">
                <a:solidFill>
                  <a:srgbClr val="00B050"/>
                </a:solidFill>
                <a:latin typeface="+mn-lt"/>
                <a:cs typeface="Arial" charset="0"/>
              </a:rPr>
            </a:br>
            <a:r>
              <a:rPr lang="ru-RU" sz="4400" dirty="0">
                <a:solidFill>
                  <a:srgbClr val="00B050"/>
                </a:solidFill>
                <a:latin typeface="+mn-lt"/>
                <a:cs typeface="Arial" charset="0"/>
              </a:rPr>
              <a:t> № 104</a:t>
            </a:r>
            <a:br>
              <a:rPr lang="ru-RU" sz="4400" dirty="0">
                <a:solidFill>
                  <a:srgbClr val="FF0000"/>
                </a:solidFill>
                <a:latin typeface="+mn-lt"/>
                <a:cs typeface="Arial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4480501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320480" cy="2880320"/>
          </a:xfrm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63047"/>
            <a:ext cx="4100264" cy="4663118"/>
          </a:xfrm>
          <a:ln w="28575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18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</a:rPr>
              <a:t>Наш детский сад расположен на улице Радищева</a:t>
            </a:r>
            <a:r>
              <a:rPr lang="en-US" sz="1600" b="1" dirty="0">
                <a:solidFill>
                  <a:srgbClr val="002060"/>
                </a:solidFill>
              </a:rPr>
              <a:t>/</a:t>
            </a:r>
          </a:p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</a:rPr>
              <a:t>Недалеко   находится </a:t>
            </a:r>
            <a:r>
              <a:rPr lang="ru-RU" sz="1600" b="1" dirty="0" err="1">
                <a:solidFill>
                  <a:srgbClr val="002060"/>
                </a:solidFill>
              </a:rPr>
              <a:t>Карякинский</a:t>
            </a:r>
            <a:r>
              <a:rPr lang="ru-RU" sz="1600" b="1" dirty="0">
                <a:solidFill>
                  <a:srgbClr val="002060"/>
                </a:solidFill>
              </a:rPr>
              <a:t> сад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 В  парке  всегда очень много людей.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Мы со своей семьёй  тоже часто ходим туда гулять. 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Каждая прогулка  в парк приносит много удовольствия и ярких впечатлений. </a:t>
            </a:r>
          </a:p>
          <a:p>
            <a:pPr algn="ctr">
              <a:buNone/>
            </a:pPr>
            <a:r>
              <a:rPr lang="ru-RU" sz="1800" b="1" dirty="0">
                <a:solidFill>
                  <a:srgbClr val="C00000"/>
                </a:solidFill>
              </a:rPr>
              <a:t>Ну просто чудо-сад !</a:t>
            </a:r>
          </a:p>
          <a:p>
            <a:pPr>
              <a:buNone/>
            </a:pP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23508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63046"/>
            <a:ext cx="3960440" cy="4558242"/>
          </a:xfrm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3" y="260649"/>
            <a:ext cx="8186767" cy="576064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+mn-lt"/>
              </a:rPr>
              <a:t>Поговорив с мамой </a:t>
            </a:r>
            <a:br>
              <a:rPr lang="ru-RU" sz="3600" dirty="0">
                <a:solidFill>
                  <a:srgbClr val="00B050"/>
                </a:solidFill>
                <a:latin typeface="+mn-lt"/>
              </a:rPr>
            </a:br>
            <a:r>
              <a:rPr lang="ru-RU" sz="3600" dirty="0">
                <a:solidFill>
                  <a:srgbClr val="00B050"/>
                </a:solidFill>
                <a:latin typeface="+mn-lt"/>
              </a:rPr>
              <a:t>          я предположил!</a:t>
            </a:r>
            <a:br>
              <a:rPr lang="ru-RU" dirty="0">
                <a:solidFill>
                  <a:srgbClr val="00B050"/>
                </a:solidFill>
                <a:latin typeface="+mn-lt"/>
              </a:rPr>
            </a:br>
            <a:r>
              <a:rPr lang="ru-RU" sz="32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0" dirty="0">
                <a:solidFill>
                  <a:srgbClr val="002060"/>
                </a:solidFill>
                <a:latin typeface="+mn-lt"/>
              </a:rPr>
              <a:t>1. Что чудеса находятся рядом с нами, но чтобы их увидеть   надо быть внимательным, любознательным, любить свою Родину!   </a:t>
            </a:r>
            <a:br>
              <a:rPr lang="ru-RU" sz="2800" b="0" dirty="0">
                <a:solidFill>
                  <a:srgbClr val="002060"/>
                </a:solidFill>
                <a:latin typeface="+mn-lt"/>
              </a:rPr>
            </a:br>
            <a:br>
              <a:rPr lang="ru-RU" sz="2800" b="0" dirty="0">
                <a:solidFill>
                  <a:srgbClr val="002060"/>
                </a:solidFill>
                <a:latin typeface="+mn-lt"/>
              </a:rPr>
            </a:br>
            <a:r>
              <a:rPr lang="ru-RU" sz="2800" b="0" dirty="0">
                <a:solidFill>
                  <a:srgbClr val="002060"/>
                </a:solidFill>
                <a:latin typeface="+mn-lt"/>
              </a:rPr>
              <a:t>2.Чтобы </a:t>
            </a:r>
            <a:r>
              <a:rPr lang="ru-RU" sz="2800" b="0" dirty="0" err="1">
                <a:solidFill>
                  <a:srgbClr val="002060"/>
                </a:solidFill>
                <a:latin typeface="+mn-lt"/>
              </a:rPr>
              <a:t>Карякинский</a:t>
            </a:r>
            <a:r>
              <a:rPr lang="ru-RU" sz="2800" b="0" dirty="0">
                <a:solidFill>
                  <a:srgbClr val="002060"/>
                </a:solidFill>
                <a:latin typeface="+mn-lt"/>
              </a:rPr>
              <a:t> парк был для всех жителей города чудо-садом, каждый из нас должен беречь, и охранять  этот любимый уголок нашей малой Родины</a:t>
            </a:r>
            <a:r>
              <a:rPr lang="ru-RU" sz="2800" b="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90acfomyckpmc.xn--p1ai/pick/02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2381251" cy="3219451"/>
          </a:xfrm>
          <a:prstGeom prst="rect">
            <a:avLst/>
          </a:prstGeom>
          <a:noFill/>
        </p:spPr>
      </p:pic>
      <p:pic>
        <p:nvPicPr>
          <p:cNvPr id="14" name="Picture 6" descr="http://forum.myrybinsk.ru/attached_img/219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61048"/>
            <a:ext cx="3672408" cy="273630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059832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Из старожилов помнил кто-то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Пустырь невзрачный и ничей.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Когда-то было здесь болото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 тек Игуменский ручей.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 вот сто лет тому назад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Нашелся сада зачинатель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Купец, торговец, меценат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 деловой предприниматель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Карякинский парк ">
            <a:hlinkClick r:id="rId4" tooltip="&quot;Карякинский парк 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92697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02AA8A-EFBA-43AE-8F15-9566A8135814}"/>
              </a:ext>
            </a:extLst>
          </p:cNvPr>
          <p:cNvSpPr/>
          <p:nvPr/>
        </p:nvSpPr>
        <p:spPr>
          <a:xfrm>
            <a:off x="697407" y="3429000"/>
            <a:ext cx="1633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Карякин</a:t>
            </a:r>
            <a:endParaRPr lang="ru-RU" sz="1600" dirty="0"/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+mn-lt"/>
              </a:rPr>
              <a:t>Наши действия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Почитав в интернете, мы узнали:</a:t>
            </a:r>
          </a:p>
          <a:p>
            <a:pPr>
              <a:buNone/>
            </a:pPr>
            <a:r>
              <a:rPr lang="ru-RU" sz="1600" b="1" i="1" dirty="0" err="1">
                <a:solidFill>
                  <a:srgbClr val="002060"/>
                </a:solidFill>
              </a:rPr>
              <a:t>Карякинский</a:t>
            </a:r>
            <a:r>
              <a:rPr lang="ru-RU" sz="1600" b="1" i="1" dirty="0">
                <a:solidFill>
                  <a:srgbClr val="002060"/>
                </a:solidFill>
              </a:rPr>
              <a:t> парк</a:t>
            </a:r>
            <a:r>
              <a:rPr lang="ru-RU" sz="1600" dirty="0">
                <a:solidFill>
                  <a:srgbClr val="002060"/>
                </a:solidFill>
              </a:rPr>
              <a:t> расположен в центральной части города.</a:t>
            </a:r>
          </a:p>
          <a:p>
            <a:pPr fontAlgn="base"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Историческая справка:</a:t>
            </a:r>
            <a:endParaRPr lang="ru-RU" sz="16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  </a:t>
            </a:r>
            <a:r>
              <a:rPr lang="ru-RU" sz="1600" dirty="0" err="1">
                <a:solidFill>
                  <a:srgbClr val="002060"/>
                </a:solidFill>
              </a:rPr>
              <a:t>Карякинский</a:t>
            </a:r>
            <a:r>
              <a:rPr lang="ru-RU" sz="1600" dirty="0">
                <a:solidFill>
                  <a:srgbClr val="002060"/>
                </a:solidFill>
              </a:rPr>
              <a:t> парк является памятником садово-паркового искусства. </a:t>
            </a:r>
          </a:p>
          <a:p>
            <a:pPr>
              <a:buNone/>
            </a:pPr>
            <a:r>
              <a:rPr lang="ru-RU" sz="1600" dirty="0" err="1">
                <a:solidFill>
                  <a:srgbClr val="002060"/>
                </a:solidFill>
              </a:rPr>
              <a:t>Карякинский</a:t>
            </a:r>
            <a:r>
              <a:rPr lang="ru-RU" sz="1600" dirty="0">
                <a:solidFill>
                  <a:srgbClr val="002060"/>
                </a:solidFill>
              </a:rPr>
              <a:t> парк получил название по имени владельца, Рыбинского купца благотворителя и мецената 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В.А. Карякина. 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 Когда в  городе возникла необходимость  в строительстве мужского училища.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построить его на свои средства изъявил желание 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Василий Александрович Карякин.</a:t>
            </a:r>
          </a:p>
          <a:p>
            <a:pPr>
              <a:buNone/>
            </a:pPr>
            <a:r>
              <a:rPr lang="ru-RU" sz="1600" dirty="0">
                <a:solidFill>
                  <a:srgbClr val="C00000"/>
                </a:solidFill>
              </a:rPr>
              <a:t>Это ли не чудо!</a:t>
            </a:r>
          </a:p>
          <a:p>
            <a:pPr>
              <a:buNone/>
            </a:pPr>
            <a:r>
              <a:rPr lang="ru-RU" sz="1600" dirty="0">
                <a:solidFill>
                  <a:srgbClr val="C00000"/>
                </a:solidFill>
              </a:rPr>
              <a:t> В наше время это вряд ли возможно!</a:t>
            </a:r>
          </a:p>
          <a:p>
            <a:pPr>
              <a:buNone/>
            </a:pP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1422534076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916832"/>
            <a:ext cx="3096344" cy="3384376"/>
          </a:xfrm>
        </p:spPr>
      </p:pic>
      <p:pic>
        <p:nvPicPr>
          <p:cNvPr id="5" name="Picture 4" descr="http://xn--90acfomyckpmc.xn--p1ai/pick/02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1529085" cy="206732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>
                <a:solidFill>
                  <a:srgbClr val="00B050"/>
                </a:solidFill>
              </a:rPr>
              <a:t>Наши находки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628801"/>
            <a:ext cx="4038600" cy="4525963"/>
          </a:xfrm>
          <a:ln w="28575"/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Гуляя с детьми по дорожкам </a:t>
            </a:r>
            <a:r>
              <a:rPr lang="ru-RU" sz="1600" dirty="0" err="1">
                <a:solidFill>
                  <a:srgbClr val="002060"/>
                </a:solidFill>
              </a:rPr>
              <a:t>Карякинского</a:t>
            </a:r>
            <a:r>
              <a:rPr lang="ru-RU" sz="1600" dirty="0">
                <a:solidFill>
                  <a:srgbClr val="002060"/>
                </a:solidFill>
              </a:rPr>
              <a:t> парка мы каждый раз открывал чудеса!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 Красивый мостик! Где мы ещё увидим такой! На нём можно постоять без взрослых, сбежать вниз и оказаться в необыкновенном месте уютного прудика. Здесь уж точно чудеса!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 И стар и млад собирается здесь с утра до вечера! 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 Где мы увидим такую необычную черепаху. А  ещё дедушка рассказал мне, что раньше здесь был парк аттракционов и стояли большие фигуры, но они не сохранились.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Как жаль!</a:t>
            </a:r>
          </a:p>
        </p:txBody>
      </p:sp>
      <p:pic>
        <p:nvPicPr>
          <p:cNvPr id="15361" name="Picture 1" descr="D:\Лена\парк\20151020_113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08005" y="2096855"/>
            <a:ext cx="4464496" cy="352839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1565</TotalTime>
  <Words>1068</Words>
  <Application>Microsoft Office PowerPoint</Application>
  <PresentationFormat>Экран (4:3)</PresentationFormat>
  <Paragraphs>104</Paragraphs>
  <Slides>28</Slides>
  <Notes>0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Чудо-сад</vt:lpstr>
      <vt:lpstr>Презентация PowerPoint</vt:lpstr>
      <vt:lpstr>Исследование провёл</vt:lpstr>
      <vt:lpstr>    детский сад  № 104 </vt:lpstr>
      <vt:lpstr>Презентация PowerPoint</vt:lpstr>
      <vt:lpstr>Поговорив с мамой            я предположил!  1. Что чудеса находятся рядом с нами, но чтобы их увидеть   надо быть внимательным, любознательным, любить свою Родину!     2.Чтобы Карякинский парк был для всех жителей города чудо-садом, каждый из нас должен беречь, и охранять  этот любимый уголок нашей малой Родины. </vt:lpstr>
      <vt:lpstr>Презентация PowerPoint</vt:lpstr>
      <vt:lpstr>Наши действия</vt:lpstr>
      <vt:lpstr>Наши находки</vt:lpstr>
      <vt:lpstr>Это интересно</vt:lpstr>
      <vt:lpstr>Подготовка к экскурсии</vt:lpstr>
      <vt:lpstr>Экскурсия  в парк</vt:lpstr>
      <vt:lpstr>Удивительное рядом!</vt:lpstr>
      <vt:lpstr>Дерево-великан.  Можно туда заглянуть!</vt:lpstr>
      <vt:lpstr>Так выглядят деревья-великаны. Это ли не чудо? Попробуйте узнать, сколько лет они растут?</vt:lpstr>
      <vt:lpstr>Мы в ответе за тех кого приручили!</vt:lpstr>
      <vt:lpstr>  Интервью с прохожими  В ответах на наши вопросы. Все опрошенные были заинтересованы в сохранении чудо-сада в центре города.  Прохожие были доброжелательны  и улыбчивы. Значит это очень важный вопрос для всех жителей города!   </vt:lpstr>
      <vt:lpstr>Парк будущего Макет парка. Мы сделали вместе с мамой. ,а уточек лепили  в детском саду</vt:lpstr>
      <vt:lpstr>Парк будущего Коллективная работа  </vt:lpstr>
      <vt:lpstr>Спасём парк вместе!</vt:lpstr>
      <vt:lpstr>В наших руках вернуть чистоту и красоту всему Карякинскому парку </vt:lpstr>
      <vt:lpstr>Презентация PowerPoint</vt:lpstr>
      <vt:lpstr>Живи сад</vt:lpstr>
      <vt:lpstr>Презентация PowerPoint</vt:lpstr>
      <vt:lpstr>    «Чудо-сад» Добрые слова-корни Добрые мысли-цветы Добрые дела-плоды Добрые сады –это наши сердца                 Спасайте  сады и парки                    посаженные нашими предками! </vt:lpstr>
      <vt:lpstr>СПАСИБО ЗА ВНИМАНИЕ!</vt:lpstr>
      <vt:lpstr>   Результаты моего исследования  « Какие чудеса можно встретить  в Карякинском парке» Поговорив с родителями. Прочитав  информацию в интернете.   Поговорив в дедушкой и бабушкой Сделал макет Карякинского парка. Попробовал себя  в роли  экскурсовода. Вместе с ребятами  моей группы организовали экскурсию  «Спасём парк вместе!»  Теперь я  и мои друзья знают ,чудеса находятся сплошь и рядом. Просто их зачастую никто не замечает. Многие пройдут и не заметят, а один человек  увидит его .   Рядом с нашим детским садом расположен «Карякинский парк»   Так хочется назвать его  «Чудо-сад»       </vt:lpstr>
      <vt:lpstr>Мои помощники: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RoMaN1</cp:lastModifiedBy>
  <cp:revision>200</cp:revision>
  <dcterms:created xsi:type="dcterms:W3CDTF">2013-11-03T04:22:29Z</dcterms:created>
  <dcterms:modified xsi:type="dcterms:W3CDTF">2024-03-27T20:06:16Z</dcterms:modified>
</cp:coreProperties>
</file>