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2" r:id="rId16"/>
    <p:sldId id="274" r:id="rId17"/>
    <p:sldId id="275" r:id="rId18"/>
    <p:sldId id="277" r:id="rId19"/>
    <p:sldId id="276" r:id="rId20"/>
    <p:sldId id="278" r:id="rId21"/>
    <p:sldId id="279" r:id="rId22"/>
    <p:sldId id="282" r:id="rId23"/>
    <p:sldId id="280" r:id="rId24"/>
    <p:sldId id="281" r:id="rId25"/>
    <p:sldId id="271" r:id="rId2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BE06336-053D-414B-8AE4-ABC396D1DD08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D331BE-4A26-441F-AE74-A51A4C94AC14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61217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0993F6-63CD-47BA-8763-A2A52200607A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F6B3765-1535-41FB-A927-AAD2D1E85382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dirty="0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994271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21449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25880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27413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91699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7497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887951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87813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09070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060314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9402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31209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715336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17593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14317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36246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22441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03190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9343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003883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944103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rtlCol="0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6520FB-C54B-4C7D-80C7-2F6DDCC22EBF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39788" y="987425"/>
            <a:ext cx="10515600" cy="337973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5186516"/>
            <a:ext cx="10514012" cy="682472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3ED7EB-58AB-428E-ACF7-49D2A52E56D9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89399"/>
            <a:ext cx="10514012" cy="1501826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3E6BA6-17B4-4FB9-A7D9-2F5011A2CCBD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212" y="372940"/>
            <a:ext cx="9302752" cy="2992904"/>
          </a:xfrm>
        </p:spPr>
        <p:txBody>
          <a:bodyPr rtlCol="0" anchor="ctr"/>
          <a:lstStyle>
            <a:lvl1pPr>
              <a:defRPr sz="4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73372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4509544"/>
            <a:ext cx="10512424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64165"/>
            <a:ext cx="2743200" cy="365125"/>
          </a:xfrm>
        </p:spPr>
        <p:txBody>
          <a:bodyPr rtlCol="0"/>
          <a:lstStyle/>
          <a:p>
            <a:pPr rtl="0"/>
            <a:fld id="{573A4B32-25BD-4828-A192-CE41C628ADA8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64165"/>
            <a:ext cx="4114800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8610600" y="6364165"/>
            <a:ext cx="27432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9" name="Надпись 8"/>
          <p:cNvSpPr txBox="1"/>
          <p:nvPr/>
        </p:nvSpPr>
        <p:spPr>
          <a:xfrm>
            <a:off x="1111044" y="79463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0" name="Надпись 9"/>
          <p:cNvSpPr txBox="1"/>
          <p:nvPr/>
        </p:nvSpPr>
        <p:spPr>
          <a:xfrm>
            <a:off x="10437812" y="275101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50581"/>
            <a:ext cx="10514012" cy="1140644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EF5FAC-77C2-46B7-98D0-99F5DE4E3138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37282" y="188595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1356798" y="257175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4577441" y="257175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829035" y="257175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249C62-B262-41FF-9EFF-8D6E8C401B4A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3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9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32085" y="4297503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1332085" y="4873765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68997" y="4297503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567644" y="4873764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04322" y="4297503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804197" y="4873762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478066-C09A-4FB5-B1B7-9587C9DBD9DD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C7C0A3-2FA9-4CE7-841B-530A6DAC9C91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80801-B3CB-4161-9F9B-8A76E85C7028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C81E6C-0201-4619-A2EF-7C98B368F231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rtlCol="0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8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793631-BD76-4D8D-88A6-7A4790E3A8B4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20000" y="1825625"/>
            <a:ext cx="5025216" cy="435133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19840" y="1825625"/>
            <a:ext cx="5033960" cy="435133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4D80CA-41C2-4BFE-804F-3A9D72999D2A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20000" y="1681163"/>
            <a:ext cx="5025216" cy="823912"/>
          </a:xfrm>
        </p:spPr>
        <p:txBody>
          <a:bodyPr rtlCol="0"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20000" y="2505075"/>
            <a:ext cx="5025216" cy="368458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19840" y="2505075"/>
            <a:ext cx="5035548" cy="368458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BEBB72-50CB-422F-85B0-F6074F343462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E70688-9AC8-4F19-ACA5-D0E549EB2FDA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806B3C-197C-40CB-A2E4-9E67AA60008E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20000" y="2057400"/>
            <a:ext cx="3652025" cy="3811588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698BD3-476B-4550-9723-23EDFF3399F5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20000" y="2057400"/>
            <a:ext cx="3652025" cy="3811588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F1A716-8CEB-4D00-8BD4-C6F90011AFC9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fld id="{0D73FAFC-BB07-43C7-9D2F-9A2A372AEB82}" type="datetime1">
              <a:rPr lang="ru-RU" noProof="1" smtClean="0"/>
              <a:t>16.05.2023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fld id="{6D22F896-40B5-4ADD-8801-0D06FADFA09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&#1050;&#1086;&#1083;&#1099;&#1096;&#1082;&#1080;&#1085;%20&#1092;&#1080;&#1083;&#1100;&#1084;.mov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рупный план изображения волн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1000"/>
          </a:blip>
          <a:srcRect l="9091" t="3462" b="19929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604" y="351792"/>
            <a:ext cx="9144000" cy="4929861"/>
          </a:xfrm>
        </p:spPr>
        <p:txBody>
          <a:bodyPr rtlCol="0">
            <a:normAutofit/>
          </a:bodyPr>
          <a:lstStyle/>
          <a:p>
            <a:r>
              <a:rPr lang="ru-RU" sz="8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Проект «Мы память </a:t>
            </a:r>
            <a:r>
              <a:rPr lang="ru-RU" sz="8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8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8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бережно </a:t>
            </a:r>
            <a:r>
              <a:rPr lang="ru-RU" sz="8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храним»</a:t>
            </a:r>
            <a:endParaRPr lang="ru-RU" sz="8000" noProof="1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31" y="2629844"/>
            <a:ext cx="3273701" cy="407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7" y="217495"/>
            <a:ext cx="6915464" cy="38899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00" y="2960482"/>
            <a:ext cx="7550591" cy="36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2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25297"/>
          <a:stretch/>
        </p:blipFill>
        <p:spPr>
          <a:xfrm>
            <a:off x="7262961" y="190122"/>
            <a:ext cx="4750987" cy="286689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830" r="591"/>
          <a:stretch/>
        </p:blipFill>
        <p:spPr>
          <a:xfrm>
            <a:off x="226336" y="190122"/>
            <a:ext cx="7369521" cy="35099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8405" b="-2333"/>
          <a:stretch/>
        </p:blipFill>
        <p:spPr>
          <a:xfrm>
            <a:off x="226336" y="3197372"/>
            <a:ext cx="6193868" cy="3501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8"/>
          <a:stretch/>
        </p:blipFill>
        <p:spPr>
          <a:xfrm>
            <a:off x="4246074" y="3063603"/>
            <a:ext cx="7767874" cy="362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6" b="26043"/>
          <a:stretch/>
        </p:blipFill>
        <p:spPr>
          <a:xfrm>
            <a:off x="416459" y="250126"/>
            <a:ext cx="5984341" cy="33531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r="17102" b="3670"/>
          <a:stretch/>
        </p:blipFill>
        <p:spPr>
          <a:xfrm>
            <a:off x="5223848" y="1267485"/>
            <a:ext cx="5721791" cy="54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0" y="5878"/>
            <a:ext cx="1219198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2" y="2331389"/>
            <a:ext cx="7773475" cy="437257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b="-1661"/>
          <a:stretch/>
        </p:blipFill>
        <p:spPr>
          <a:xfrm>
            <a:off x="714746" y="402049"/>
            <a:ext cx="5420233" cy="41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2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90" y="320185"/>
            <a:ext cx="3568113" cy="6343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13" y="398351"/>
            <a:ext cx="3524145" cy="626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3" t="270" r="12370" b="3324"/>
          <a:stretch/>
        </p:blipFill>
        <p:spPr>
          <a:xfrm>
            <a:off x="315847" y="1"/>
            <a:ext cx="5134977" cy="41949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-821" r="25230" b="14"/>
          <a:stretch/>
        </p:blipFill>
        <p:spPr>
          <a:xfrm>
            <a:off x="5519305" y="1"/>
            <a:ext cx="6278290" cy="3816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9370" y="3476346"/>
            <a:ext cx="4901202" cy="33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9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843" y="63375"/>
            <a:ext cx="9216536" cy="4154642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-517" r="22825" b="-2859"/>
          <a:stretch/>
        </p:blipFill>
        <p:spPr>
          <a:xfrm>
            <a:off x="120466" y="2893134"/>
            <a:ext cx="5058116" cy="3870308"/>
          </a:xfrm>
        </p:spPr>
      </p:pic>
    </p:spTree>
    <p:extLst>
      <p:ext uri="{BB962C8B-B14F-4D97-AF65-F5344CB8AC3E}">
        <p14:creationId xmlns:p14="http://schemas.microsoft.com/office/powerpoint/2010/main" val="25736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1" y="177696"/>
            <a:ext cx="5124261" cy="288239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" t="25610" r="235" b="-265"/>
          <a:stretch/>
        </p:blipFill>
        <p:spPr>
          <a:xfrm>
            <a:off x="7087149" y="289711"/>
            <a:ext cx="4457746" cy="59161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13" y="3317058"/>
            <a:ext cx="5838182" cy="32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92" y="2395601"/>
            <a:ext cx="5570899" cy="417817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20547" y="136694"/>
            <a:ext cx="3813086" cy="5084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" y="136694"/>
            <a:ext cx="3745344" cy="49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36" y="0"/>
            <a:ext cx="5100722" cy="3540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5369"/>
          <a:stretch/>
        </p:blipFill>
        <p:spPr>
          <a:xfrm>
            <a:off x="6038664" y="99588"/>
            <a:ext cx="5613148" cy="3558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2" r="17731"/>
          <a:stretch/>
        </p:blipFill>
        <p:spPr>
          <a:xfrm>
            <a:off x="2544022" y="2768673"/>
            <a:ext cx="5667467" cy="44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5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>
            <a:noAutofit/>
          </a:bodyPr>
          <a:lstStyle/>
          <a:p>
            <a:pPr algn="ctr"/>
            <a:r>
              <a:rPr lang="ru-RU" sz="6000" spc="-300" noProof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Колышкин Иван Александрович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0180" y="1629071"/>
            <a:ext cx="10903002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ru-RU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годы Великой Отечественной войны наш флот выдержал суровые испытания и надежно прикрывал фланги фронтов, громя врага на море, в небе и на суше. Многие герои подводники совершили подвиги   во имя  Родины одним из них был </a:t>
            </a:r>
            <a: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наш земляк </a:t>
            </a:r>
            <a:r>
              <a:rPr lang="ru-RU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Колышкин</a:t>
            </a:r>
            <a: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И.А. –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400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герой </a:t>
            </a:r>
            <a: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Советского </a:t>
            </a:r>
            <a:r>
              <a:rPr lang="ru-RU" sz="40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союза контр </a:t>
            </a:r>
            <a: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адмирал 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/>
          <a:stretch/>
        </p:blipFill>
        <p:spPr>
          <a:xfrm>
            <a:off x="5160154" y="998736"/>
            <a:ext cx="6657646" cy="4860529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513"/>
            <a:ext cx="5567881" cy="5567881"/>
          </a:xfrm>
        </p:spPr>
      </p:pic>
    </p:spTree>
    <p:extLst>
      <p:ext uri="{BB962C8B-B14F-4D97-AF65-F5344CB8AC3E}">
        <p14:creationId xmlns:p14="http://schemas.microsoft.com/office/powerpoint/2010/main" val="15117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7" y="188137"/>
            <a:ext cx="7157292" cy="40259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133" y="3113148"/>
            <a:ext cx="6473869" cy="364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8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720" y="1439502"/>
            <a:ext cx="10297185" cy="4931708"/>
          </a:xfrm>
        </p:spPr>
        <p:txBody>
          <a:bodyPr>
            <a:normAutofit fontScale="70000" lnSpcReduction="20000"/>
          </a:bodyPr>
          <a:lstStyle/>
          <a:p>
            <a:pPr indent="323850"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протяжении всей 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исследовательской деятельности каждый ребёнок получал много незабываемых ярких впечатлений, положительных эмоций, чувство гордости и удовлетворённости за то, что именно он внёс свою лепту в увековечивание памяти о великом контр – адмирале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И.А.Колышкине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Именно это и определяет ситуацию успеха каждого ребёнка и формирует всесторонне-развитую личность, которая проявляет интерес к истории родного края и страны в целом, которая стремится к созиданию и обладает такими качествами как душевность, доброта, милосердие, сострадание, правдолюбие, смелость и отвага.</a:t>
            </a:r>
            <a:endParaRPr lang="ru-RU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совместной деятельности педагогов, родителей и детей весь представленный материал систематизирован и оформлен в виде сценариев мероприятий, игр. По каждому блоку  разработаны беседы, дидактические игры, экскурсии,  игры-инсценировки, развлечения. </a:t>
            </a:r>
            <a:endParaRPr lang="ru-RU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 банк   электронных ресурсов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file"/>
              </a:rPr>
              <a:t>Фильм о проекте</a:t>
            </a:r>
            <a:endParaRPr lang="ru-RU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358020" y="606582"/>
            <a:ext cx="889050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Заключение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5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0" y="105609"/>
            <a:ext cx="10515600" cy="1325563"/>
          </a:xfrm>
        </p:spPr>
        <p:txBody>
          <a:bodyPr rtlCol="0">
            <a:normAutofit/>
          </a:bodyPr>
          <a:lstStyle/>
          <a:p>
            <a:pPr algn="ctr"/>
            <a:r>
              <a:rPr lang="ru-RU" noProof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Цель проекта</a:t>
            </a:r>
            <a:endParaRPr lang="ru-RU" noProof="1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774" y="1310442"/>
            <a:ext cx="10781536" cy="4486275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</a:t>
            </a:r>
            <a:r>
              <a:rPr lang="ru-RU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расширения знаний детей о героическом прошлом русского народа в Великой Отечественной войне на примере земляка контр-адмирала </a:t>
            </a:r>
            <a:r>
              <a:rPr lang="ru-RU" sz="36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Колышкина</a:t>
            </a:r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И.А</a:t>
            </a:r>
            <a:r>
              <a:rPr lang="ru-RU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lang="ru-RU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различные виды деятельности, способствующие воспитанию духовно-нравственной личности и оказывающие содействие  обретению им нравственного духовного опыта, основанного на традициях патриотизма </a:t>
            </a:r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4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-117694"/>
            <a:ext cx="1219198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0" y="328912"/>
            <a:ext cx="10515600" cy="1325563"/>
          </a:xfrm>
        </p:spPr>
        <p:txBody>
          <a:bodyPr rtlCol="0">
            <a:normAutofit fontScale="90000"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9545" y="1249378"/>
            <a:ext cx="10954693" cy="492758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педагогический опыт, методическую литературу по данной теме.</a:t>
            </a:r>
          </a:p>
          <a:p>
            <a:pPr lvl="0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и расширять элементарные знания детей о жизнедеятельности контр-адмирала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И.А. </a:t>
            </a: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Колышкина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ярких представлений, конкретных исторических фактах, доступных детям и вызывающие у них эмоциональные переживания.</a:t>
            </a:r>
          </a:p>
          <a:p>
            <a:pPr lvl="0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истории своей страны, города, событиями прошлых лет, подвигами соотечественников, земляков. </a:t>
            </a:r>
          </a:p>
          <a:p>
            <a:pPr lvl="0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участникам Великой Отечественной войны, защитникам Родины, чувство гордости за свой народ. </a:t>
            </a:r>
          </a:p>
          <a:p>
            <a:pPr lvl="0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связную речь детей, умение высказывать свои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чувства, обогащать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активизировать словарь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участию в проекте.</a:t>
            </a:r>
          </a:p>
          <a:p>
            <a:pPr lvl="0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и определить эффективность данного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3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Ожидаемые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результаты </a:t>
            </a:r>
            <a:r>
              <a:rPr lang="ru-RU" dirty="0"/>
              <a:t/>
            </a:r>
            <a:br>
              <a:rPr lang="ru-RU" dirty="0"/>
            </a:b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2233" y="1027907"/>
            <a:ext cx="10934700" cy="583009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51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51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</a:p>
          <a:p>
            <a:r>
              <a:rPr lang="ru-RU" sz="5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целостной смысловой картины об исторических, героических подвигах народа, соотечественников в Великой Отечественной войне на примере </a:t>
            </a:r>
            <a:r>
              <a:rPr lang="ru-RU" sz="51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 </a:t>
            </a:r>
            <a:endParaRPr lang="ru-RU" sz="51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у детей поисково-исследовательской, созидательной и познавательной деятельности.</a:t>
            </a:r>
          </a:p>
          <a:p>
            <a:r>
              <a:rPr lang="ru-RU" sz="5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Пробуждение национального самопознания.</a:t>
            </a:r>
          </a:p>
          <a:p>
            <a:r>
              <a:rPr lang="ru-RU" sz="5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в художественно-творческой деятельности (рисовании, лепке, конструировании, аппликации) темы любви к Родине, уважении к участникам Великой Отечественной войны и защитникам Родины.</a:t>
            </a:r>
          </a:p>
          <a:p>
            <a:pPr marL="0" indent="0">
              <a:buNone/>
            </a:pPr>
            <a:r>
              <a:rPr lang="ru-RU" sz="51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родителей</a:t>
            </a:r>
            <a:r>
              <a:rPr lang="ru-RU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5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и систематизация исторических знаний </a:t>
            </a:r>
            <a:r>
              <a:rPr lang="ru-RU" sz="51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5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историческом, героическом подвиге нашего народа, </a:t>
            </a:r>
            <a:r>
              <a:rPr lang="ru-RU" sz="51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наших земляков.</a:t>
            </a:r>
            <a:endParaRPr lang="ru-RU" sz="51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вместе с детьми в поисковой и художественно-творческой деятельности в рамках реализации проекта.</a:t>
            </a:r>
          </a:p>
          <a:p>
            <a:r>
              <a:rPr lang="ru-RU" sz="5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позиции активных участников и партнеров воспитательного и образовательного процесса в рамках реализации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5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070" t="2983" r="3134" b="9593"/>
          <a:stretch/>
        </p:blipFill>
        <p:spPr>
          <a:xfrm>
            <a:off x="4952246" y="219653"/>
            <a:ext cx="6636191" cy="35942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785" t="20481" r="-1"/>
          <a:stretch/>
        </p:blipFill>
        <p:spPr>
          <a:xfrm>
            <a:off x="939075" y="219653"/>
            <a:ext cx="3074117" cy="4424774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3160337" y="3087393"/>
            <a:ext cx="5313571" cy="3553373"/>
            <a:chOff x="2089748" y="3092085"/>
            <a:chExt cx="5324227" cy="365716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1" t="-1118" r="-181" b="-329"/>
            <a:stretch/>
          </p:blipFill>
          <p:spPr>
            <a:xfrm>
              <a:off x="2089748" y="3092085"/>
              <a:ext cx="5324227" cy="365716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4897" y="3601017"/>
              <a:ext cx="1716554" cy="977775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28510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76" y="493022"/>
            <a:ext cx="3278981" cy="58293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4" y="493022"/>
            <a:ext cx="3290980" cy="5850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87" y="514351"/>
            <a:ext cx="3266983" cy="58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2" y="267638"/>
            <a:ext cx="6573831" cy="36977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11" y="3109866"/>
            <a:ext cx="6364586" cy="35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упный план изображения волн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3" y="259367"/>
            <a:ext cx="6824930" cy="38390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77" y="2959352"/>
            <a:ext cx="6504412" cy="36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формление Глубина.potx" id="{1358CEA5-1FFC-4F04-B78E-14E7A37F24C7}" vid="{57D796BF-D10F-4FE0-97C0-20530C999AC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23494-F630-4E01-81EA-AA2F2975971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МО КОЛЫШКИН</Template>
  <TotalTime>0</TotalTime>
  <Words>440</Words>
  <Application>Microsoft Office PowerPoint</Application>
  <PresentationFormat>Широкоэкранный</PresentationFormat>
  <Paragraphs>49</Paragraphs>
  <Slides>22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Corbel</vt:lpstr>
      <vt:lpstr>Times New Roman</vt:lpstr>
      <vt:lpstr>Глубина</vt:lpstr>
      <vt:lpstr>Проект «Мы память  бережно храним»</vt:lpstr>
      <vt:lpstr>Колышкин Иван Александрович</vt:lpstr>
      <vt:lpstr>Цель проекта</vt:lpstr>
      <vt:lpstr>Задачи проекта </vt:lpstr>
      <vt:lpstr>Ожидаемые результаты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2023-05-16T05:07:04Z</dcterms:created>
  <dcterms:modified xsi:type="dcterms:W3CDTF">2023-05-16T05:30:17Z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