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428604"/>
            <a:ext cx="6172200" cy="12514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Организация питания в детском саду № 104.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857364"/>
            <a:ext cx="6172200" cy="451755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Меню рассчитано на четырёхразовое питание (завтрак, второй завтрак обед, уплотненный полдник). Предусмотрена следующая калорийность каждого приёма пищи: завтрак- 25%; второй завтрак – 20%, обед – 35%; полдник – 25% . В суточном рационе допускается отклонение калорийности на 1-5%. Реализация настоящего меню удовлетворяет суточную потребность детей с полутора до семи лет.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1722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Каждый приём пищи осуществлялся в соответствии с режимом дня учреждения. Родителей  постоянно информировали об ассортименте питания ребёнка. В детском саду разработана картотека блюд, на каждое блюдо имеется технологическая карта. 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3071810"/>
            <a:ext cx="5357850" cy="32147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0715677"/>
              </p:ext>
            </p:extLst>
          </p:nvPr>
        </p:nvGraphicFramePr>
        <p:xfrm>
          <a:off x="107288" y="0"/>
          <a:ext cx="8424936" cy="598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422">
                  <a:extLst>
                    <a:ext uri="{9D8B030D-6E8A-4147-A177-3AD203B41FA5}">
                      <a16:colId xmlns:a16="http://schemas.microsoft.com/office/drawing/2014/main" val="1128804483"/>
                    </a:ext>
                  </a:extLst>
                </a:gridCol>
                <a:gridCol w="263701">
                  <a:extLst>
                    <a:ext uri="{9D8B030D-6E8A-4147-A177-3AD203B41FA5}">
                      <a16:colId xmlns:a16="http://schemas.microsoft.com/office/drawing/2014/main" val="750749594"/>
                    </a:ext>
                  </a:extLst>
                </a:gridCol>
                <a:gridCol w="239651">
                  <a:extLst>
                    <a:ext uri="{9D8B030D-6E8A-4147-A177-3AD203B41FA5}">
                      <a16:colId xmlns:a16="http://schemas.microsoft.com/office/drawing/2014/main" val="3673942118"/>
                    </a:ext>
                  </a:extLst>
                </a:gridCol>
                <a:gridCol w="335428">
                  <a:extLst>
                    <a:ext uri="{9D8B030D-6E8A-4147-A177-3AD203B41FA5}">
                      <a16:colId xmlns:a16="http://schemas.microsoft.com/office/drawing/2014/main" val="4010764570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4020918655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398286323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2717979677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3955171040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1377697819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2686750561"/>
                    </a:ext>
                  </a:extLst>
                </a:gridCol>
                <a:gridCol w="335428">
                  <a:extLst>
                    <a:ext uri="{9D8B030D-6E8A-4147-A177-3AD203B41FA5}">
                      <a16:colId xmlns:a16="http://schemas.microsoft.com/office/drawing/2014/main" val="4291223722"/>
                    </a:ext>
                  </a:extLst>
                </a:gridCol>
                <a:gridCol w="239651">
                  <a:extLst>
                    <a:ext uri="{9D8B030D-6E8A-4147-A177-3AD203B41FA5}">
                      <a16:colId xmlns:a16="http://schemas.microsoft.com/office/drawing/2014/main" val="566125422"/>
                    </a:ext>
                  </a:extLst>
                </a:gridCol>
                <a:gridCol w="263701">
                  <a:extLst>
                    <a:ext uri="{9D8B030D-6E8A-4147-A177-3AD203B41FA5}">
                      <a16:colId xmlns:a16="http://schemas.microsoft.com/office/drawing/2014/main" val="1833699305"/>
                    </a:ext>
                  </a:extLst>
                </a:gridCol>
                <a:gridCol w="843422">
                  <a:extLst>
                    <a:ext uri="{9D8B030D-6E8A-4147-A177-3AD203B41FA5}">
                      <a16:colId xmlns:a16="http://schemas.microsoft.com/office/drawing/2014/main" val="4218080592"/>
                    </a:ext>
                  </a:extLst>
                </a:gridCol>
              </a:tblGrid>
              <a:tr h="158371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МЕНЮ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4786753"/>
                  </a:ext>
                </a:extLst>
              </a:tr>
              <a:tr h="52581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0840514"/>
                  </a:ext>
                </a:extLst>
              </a:tr>
              <a:tr h="134414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Сад 12 часов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917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9639424"/>
                  </a:ext>
                </a:extLst>
              </a:tr>
              <a:tr h="108494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2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3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4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5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6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7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8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9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10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88133467"/>
                  </a:ext>
                </a:extLst>
              </a:tr>
              <a:tr h="105161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Завтрак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96878"/>
                  </a:ext>
                </a:extLst>
              </a:tr>
              <a:tr h="160334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ОВСЯНАЯ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2545540855"/>
                  </a:ext>
                </a:extLst>
              </a:tr>
              <a:tr h="22846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МАКАРОНЫ ОТВАРНЫЕ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 СЫРОМ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ПШЕНИЧНАЯ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"ДРУЖБА"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РИСОВАЯ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ВЯЗКАЯ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ПШЕНИЧНАЯ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ЯЧНЕВАЯ 205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МАННАЯ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ГРЕЧНЕВАЯ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ВЯЗКАЯ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ПШЕННАЯ 205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2952212924"/>
                  </a:ext>
                </a:extLst>
              </a:tr>
              <a:tr h="301742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 МОЛОКОМ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СГУЩЕННЫМ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ПЕЧЕНЬЕ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830431928"/>
                  </a:ext>
                </a:extLst>
              </a:tr>
              <a:tr h="150871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372961657"/>
                  </a:ext>
                </a:extLst>
              </a:tr>
              <a:tr h="104791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II Завтрак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33702"/>
                  </a:ext>
                </a:extLst>
              </a:tr>
              <a:tr h="22846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ЯБЛОКО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АПЕЛЬСИН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ЯБЛОКО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СОКИ ОВОЩНЫЕ,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ФРУКТОВЫЕ 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ЯГОДНЫЕ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АПЕЛЬСИН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3305683605"/>
                  </a:ext>
                </a:extLst>
              </a:tr>
              <a:tr h="104791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Обед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626940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САЛАТ ИЗ СВЕКЛЫ 40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ОГУРЕЦ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ИЗ ОВОЩЕЙ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ПОМИДОР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ХАРЧО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САЛАТ ИЗ СВЕКЛЫ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ЗЕЛЕНЫМ ГОРОШКОМ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ПОМИДОР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САЛАТ ИЗ СВЕКЛЫ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ОГУРЦАМИ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СОЛЕНЫМИ 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ОГУРЕЦ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2351062919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БОБОВЫМИ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БОРЩ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ЖАРКОЕ ПО-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ДОМАШНЕМУ 170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РАССОЛЬНИК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PAУ ОВОЩНОЕ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МАКАРОННЫМИ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ИЗДЕЛИЯМИ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СВЕКОЛЬНИК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ЗЕЛЁНЫМ ГОРОШКОМ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ЩИ ИЗ СВЕЖИХ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ОВОЩЕЙ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 РИСОВАЯ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125/5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3220902650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ГУЛЯШ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КОТЛЕТЫ, БИТОЧКИ,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ШНИЦЕЛИ РУБЛЕННЫЕ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НАПИТОК ИЗ ПЛОДОВ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ШИПОВНИКА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 РУБЛЕННЫЕ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 ПТИЦЫ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КРОЛИКА 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СМЕСИ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СУХОФРУКТОВ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ГОЛУБЦЫ ЛЕНИВЫЕ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ПЕЧЕНЬ ПО-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СТРОГАНОВСКИ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100/100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КОТЛЕТЫ, БИТОЧКИ,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ШНИЦЕЛИ РУБЛЕННЫЕ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КОТЛЕТЫ, БИТОЧКИ,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ШНИЦЕЛИ РУБЛЕННЫЕ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 ПТИЦЫ 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КРАСНЫЙ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ОСНОВНОЙ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2982466948"/>
                  </a:ext>
                </a:extLst>
              </a:tr>
              <a:tr h="301742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РИС ОТВАРНОЙ 120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ГРЕЧНЕВАЯ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РАССЫПЧАТАЯ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МАКАРОННЫЕ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 ОТВАРНЫЕ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ГРЕЧНЕВАЯ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РАССЫПЧАТАЯ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КАПУСТА ТУШЕНАЯ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МАКАРОННЫЕ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 ОТВАРНЫЕ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3242032383"/>
                  </a:ext>
                </a:extLst>
              </a:tr>
              <a:tr h="452612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КРАСНЫЙ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ОСНОВНОЙ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КРАСНЫЙ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ОСНОВНОЙ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КИСЕЛЬ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КИСЕЛЬ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КОНЦЕНТРАТА НА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ПЛОДОВЫХ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ЯГОДНЫХ ЭКСТРАКТАХ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447815614"/>
                  </a:ext>
                </a:extLst>
              </a:tr>
              <a:tr h="452612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КИСЕЛЬ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КОНЦЕНТРАТА НА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ПЛОДОВЫХ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ЯГОДНЫХ ЭКСТРАКТАХ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135421880"/>
                  </a:ext>
                </a:extLst>
              </a:tr>
              <a:tr h="90350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720804759"/>
                  </a:ext>
                </a:extLst>
              </a:tr>
              <a:tr h="105161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Полдник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3226"/>
                  </a:ext>
                </a:extLst>
              </a:tr>
              <a:tr h="301742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ТВОРОГА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БИТОЧКИ РЫБНЫЕ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СЫРНИКИ 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ТВОРОГА СО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СГУЩЕННЫМ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МОЛОКОМ 125/20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КАРТОФЕЛЬНАЯ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МЯСОМ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ОМЛЕТ НАТУРАЛЬНЫЙ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ПУДИНГ ИЗ ТВОРОГА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 СГУЩЕННЫМ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МОЛОКОМ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ТЕФТЕЛИ РЫБНЫЕ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ПОД ОВОЩАМИ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ТВОРОГА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КАРТОФЕЛЬНАЯ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МЯСОМ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ВИНЕГРЕТ ОВОЩНОЙ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237563305"/>
                  </a:ext>
                </a:extLst>
              </a:tr>
              <a:tr h="603483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ПОВИДЛО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РИСОВАЯ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РАССЫПЧАТАЯ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БУЛОЧКА «ВЕСНУШКА»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ПЕЧЕНЬЕ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РИС ОТВАРНОЙ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МОЛОЧНЫЙ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(СЛАДКИЙ)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МОЛОЧНЫЙ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ЖИДКИЙ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ПИРОЖКИ ПЕЧЁНЫЕ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СДОБНЫЕ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ДРОЖЖЕВОГО ТЕСТА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 КАПУСТОЙ СВЕЖЕЙ,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ЛУКОМ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967878538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ОВОЩИ В МОЛОЧНОМ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СОУСЕ (1 ВАРИАНТ)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СЫР (ПОРЦИЯМИ)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2634604736"/>
                  </a:ext>
                </a:extLst>
              </a:tr>
              <a:tr h="150871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ПЕЧЕНЬЕ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389034135"/>
                  </a:ext>
                </a:extLst>
              </a:tr>
              <a:tr h="150871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90" marR="12590" marT="0" marB="0" anchor="ctr"/>
                </a:tc>
                <a:extLst>
                  <a:ext uri="{0D108BD9-81ED-4DB2-BD59-A6C34878D82A}">
                    <a16:rowId xmlns:a16="http://schemas.microsoft.com/office/drawing/2014/main" val="1776599119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55334"/>
            <a:ext cx="1382408" cy="8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288" y="188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8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3274587"/>
              </p:ext>
            </p:extLst>
          </p:nvPr>
        </p:nvGraphicFramePr>
        <p:xfrm>
          <a:off x="251520" y="259404"/>
          <a:ext cx="8280918" cy="5530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004">
                  <a:extLst>
                    <a:ext uri="{9D8B030D-6E8A-4147-A177-3AD203B41FA5}">
                      <a16:colId xmlns:a16="http://schemas.microsoft.com/office/drawing/2014/main" val="392916113"/>
                    </a:ext>
                  </a:extLst>
                </a:gridCol>
                <a:gridCol w="259193">
                  <a:extLst>
                    <a:ext uri="{9D8B030D-6E8A-4147-A177-3AD203B41FA5}">
                      <a16:colId xmlns:a16="http://schemas.microsoft.com/office/drawing/2014/main" val="2825170799"/>
                    </a:ext>
                  </a:extLst>
                </a:gridCol>
                <a:gridCol w="235556">
                  <a:extLst>
                    <a:ext uri="{9D8B030D-6E8A-4147-A177-3AD203B41FA5}">
                      <a16:colId xmlns:a16="http://schemas.microsoft.com/office/drawing/2014/main" val="2949826304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68660972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2604340390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1432568827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236013702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2178730317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1800509528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828804696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3426600051"/>
                    </a:ext>
                  </a:extLst>
                </a:gridCol>
                <a:gridCol w="235556">
                  <a:extLst>
                    <a:ext uri="{9D8B030D-6E8A-4147-A177-3AD203B41FA5}">
                      <a16:colId xmlns:a16="http://schemas.microsoft.com/office/drawing/2014/main" val="2100270032"/>
                    </a:ext>
                  </a:extLst>
                </a:gridCol>
                <a:gridCol w="259193">
                  <a:extLst>
                    <a:ext uri="{9D8B030D-6E8A-4147-A177-3AD203B41FA5}">
                      <a16:colId xmlns:a16="http://schemas.microsoft.com/office/drawing/2014/main" val="1959399613"/>
                    </a:ext>
                  </a:extLst>
                </a:gridCol>
                <a:gridCol w="829004">
                  <a:extLst>
                    <a:ext uri="{9D8B030D-6E8A-4147-A177-3AD203B41FA5}">
                      <a16:colId xmlns:a16="http://schemas.microsoft.com/office/drawing/2014/main" val="3605924384"/>
                    </a:ext>
                  </a:extLst>
                </a:gridCol>
              </a:tblGrid>
              <a:tr h="188414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МЕНЮ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1769572"/>
                  </a:ext>
                </a:extLst>
              </a:tr>
              <a:tr h="6028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6054034"/>
                  </a:ext>
                </a:extLst>
              </a:tr>
              <a:tr h="154095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Сад 12 часов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7320945"/>
                  </a:ext>
                </a:extLst>
              </a:tr>
              <a:tr h="28832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3592737"/>
                  </a:ext>
                </a:extLst>
              </a:tr>
              <a:tr h="124380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11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12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13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14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15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16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17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18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19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20 день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3178898658"/>
                  </a:ext>
                </a:extLst>
              </a:tr>
              <a:tr h="120559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Завтрак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19383"/>
                  </a:ext>
                </a:extLst>
              </a:tr>
              <a:tr h="171259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МАСЛО (ПОРЦИЯМИ) 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855842013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МАННАЯ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РИСОВАЯ 205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ОВСЯНАЯ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"ЯНТАРНАЯ"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ПШЕННАЯ 205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ПШЕНИЧНАЯ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ЖИДКАЯ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МОЛОЧНЫЙ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МАКАРОННЫМИ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ИЗДЕЛИЯМИ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ЯЧНЕВАЯ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ГРЕЧНЕВАЯ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ВЯЗКАЯ 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ПШЕННАЯ 205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1766322497"/>
                  </a:ext>
                </a:extLst>
              </a:tr>
              <a:tr h="25688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ПЕЧЕНЬЕ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КОФЕЙНЫЙ НАПИТОК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КАКАО С МОЛОКОМ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2599227206"/>
                  </a:ext>
                </a:extLst>
              </a:tr>
              <a:tr h="171259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ПЕЧЕНЬЕ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3003158016"/>
                  </a:ext>
                </a:extLst>
              </a:tr>
              <a:tr h="120134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II Завтрак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55211"/>
                  </a:ext>
                </a:extLst>
              </a:tr>
              <a:tr h="171259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ЯБЛОКО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ЯБЛОКО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АПЕЛЬСИН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ЯБЛОКО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АПЕЛЬСИН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СОК ЯБЛОЧНЫЙ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3375449272"/>
                  </a:ext>
                </a:extLst>
              </a:tr>
              <a:tr h="120134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Обед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79174"/>
                  </a:ext>
                </a:extLst>
              </a:tr>
              <a:tr h="25688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БОРЩ С КАПУСТОЙ 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КАРТОФЕЛЕМ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ПОМИДОР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ПОМИДОР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БУЛЬОН ИЗ КУР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ИЗ ОВОЩЕЙ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ХАРЧО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ПОМИДОР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С ФАСОЛЬЮ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ОГУРЕЦ СВЕЖИЙ 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2983988453"/>
                  </a:ext>
                </a:extLst>
              </a:tr>
              <a:tr h="42814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АЗУ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МАКАРОННЫМИ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ИЗДЕЛИЯМИ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ЗЕЛЕНЫМ ГОРОШКОМ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БИТОЧКИ РУБЛЕНЫЕ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 ПТИЦЫ  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ГРЕЧНЕВАЯ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РАССЫПЧАТАЯ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МЯСОМ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БЕФСТРОГАНОВ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ОТВАРНОГО МЯСА 120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СУП КАРТОФЕЛЬНЫЙ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 ЯЙЦОМ 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ПЕРЛОВКОЙ 250/15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КАРТОФЕЛЬ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ТУШЕННЫЙ С МЯСОМ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ЩИ ИЗ СВЕЖИХ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ОВОЩЕЙ 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 РИСОВАЯ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125/5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3568780857"/>
                  </a:ext>
                </a:extLst>
              </a:tr>
              <a:tr h="42814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МАКАРОННЫЕ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 ОТВАРНЫЕ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КОТЛЕТЫ, БИТОЧКИ,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ШНИЦЕЛИ РУБЛЕННЫЕ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ПЛОВ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КАПУСТА ТУШЕНАЯ 120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НАПИТОК ИЗ ПЛОДОВ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ШИПОВНИКА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МАКАРОННЫЕ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ИЗДЕЛИЯ ОТВАРНЫЕ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 РУБЛЕННЫЕ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 ПТИЦЫ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КРОЛИКА 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БИТОЧКИ РУБЛЕНЫЕ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ИЗ ПТИЦЫ  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КРАСНЫЙ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ОСНОВНОЙ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1389643015"/>
                  </a:ext>
                </a:extLst>
              </a:tr>
              <a:tr h="513777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СМЕСИ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СУХОФРУКТОВ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ПЮРЕ КАРТОФЕЛЬНОЕ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КИСЕЛЬ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КОНЦЕНТРАТА НА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ПЛОДОВЫХ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ЯГОДНЫХ ЭКСТРАКТАХ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СМЕСИ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СУХОФРУКТОВ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КАПУСТА ТУШЕНАЯ 150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РИС ОТВАРНОЙ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695973444"/>
                  </a:ext>
                </a:extLst>
              </a:tr>
              <a:tr h="25688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КИСЕЛЬ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КРАСНЫЙ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ОСНОВНОЙ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1366447396"/>
                  </a:ext>
                </a:extLst>
              </a:tr>
              <a:tr h="25688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КОМПОТ ИЗ СУШЕНЫХ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ФРУКТОВ 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3105566058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ХЛЕБ РЖАНОЙ 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2366727549"/>
                  </a:ext>
                </a:extLst>
              </a:tr>
              <a:tr h="120134">
                <a:tc gridSpan="14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600">
                          <a:effectLst/>
                        </a:rPr>
                        <a:t>Полдник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53824"/>
                  </a:ext>
                </a:extLst>
              </a:tr>
              <a:tr h="34251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ТВОРОЖНОЕ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ПИРОЖНОЕ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ФРИКАДЕЛЬКИ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РЫБНЫЕ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ЗАПЕКАНКА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ТВОРОГА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РЫБА, ЗАПЕЧЕННАЯ В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ОМЛЕТЕ 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РАГУ ИЗ ОВОЩЕЙ 155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ТВОРОЖНАЯ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ЗАПЕКАНКА С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ПОВИДЛОМ 130/30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КОТЛЕТЫ ИЛИ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БИТОЧКИ РЫБНЫЕ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СЫРНИКИ  ИЗ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ТВОРОГА СО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СГУЩЕННЫМ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МОЛОКОМ 125/20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КАРТОФЕЛЬНАЯ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ЗАПЕКАНКА С РЫБОЙ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ОМЛЕТ НАТУРАЛЬНЫЙ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4178253015"/>
                  </a:ext>
                </a:extLst>
              </a:tr>
              <a:tr h="25688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СОУС БЕЛЫЙ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ОСНОВНОЙ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ПОВИДЛО 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ПИРОЖОК С ЯЙЦОМ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КАША РИСОВАЯ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РАССЫПЧАТАЯ 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224105262"/>
                  </a:ext>
                </a:extLst>
              </a:tr>
              <a:tr h="342518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ОВОЩИ В МОЛОЧНОМ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СОУСЕ (1 ВАРИАНТ)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120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 dirty="0">
                          <a:effectLst/>
                        </a:rPr>
                        <a:t>БАТОН 50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ВАТРУШКА</a:t>
                      </a:r>
                      <a:r>
                        <a:rPr lang="ru-RU" sz="600">
                          <a:effectLst/>
                        </a:rPr>
                        <a:t/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ТВОРОЖНАЯ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2016919427"/>
                  </a:ext>
                </a:extLst>
              </a:tr>
              <a:tr h="171259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*ЧАЙ С САХАРОМ* 180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4253777851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БАТОН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gridSpan="3"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15" marR="12715" marT="0" marB="0" anchor="ctr"/>
                </a:tc>
                <a:extLst>
                  <a:ext uri="{0D108BD9-81ED-4DB2-BD59-A6C34878D82A}">
                    <a16:rowId xmlns:a16="http://schemas.microsoft.com/office/drawing/2014/main" val="13454975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3" y="2738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06191"/>
            <a:ext cx="1420670" cy="8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7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500042"/>
            <a:ext cx="8143932" cy="6000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Качество привозимых продуктов и приготовленных блюд, правильность хранения и реализации продуктов контролируется  медицинским персоналом. Пищевые продукты, поступающие в ДОУ, имеют санитарно-эпидемиологическое заключение о соответствии их санитарным требованиям. Контроль закладки продуктов производится старшей медицинской сестрой. Выдача готовой пищи разрешается только после снятия пробы медицинским  работником с обязательной отметкой вкусовых качеств, готовности блюд и соответствующей записи в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бракеражном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журнале готовых блюд.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Ежедневно оставляется суточная проба готовой продукции. Пробу отбирают в стерильную стеклянную посуду с крышкой и сохраняют в течение 48 часов в специальном холодильнике.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0232" y="3071810"/>
            <a:ext cx="6357982" cy="2786082"/>
          </a:xfrm>
          <a:prstGeom prst="roundRect">
            <a:avLst/>
          </a:prstGeom>
          <a:solidFill>
            <a:srgbClr val="FFCC66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28860" y="3500438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Используется  «С» витаминизация, ежедневно детям предлагаются соки или свежие фрукты. Результаты по нормам питания отслеживаются  ежедневно.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500042"/>
            <a:ext cx="3000396" cy="221457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500042"/>
            <a:ext cx="3000396" cy="221457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57" y="1988840"/>
            <a:ext cx="7467600" cy="300039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Питьевой режим в детском саду проводится в соответствии с </a:t>
            </a:r>
            <a:r>
              <a:rPr lang="ru-RU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требованиями</a:t>
            </a:r>
            <a: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Питьевая </a:t>
            </a:r>
            <a:r>
              <a:rPr lang="ru-RU" sz="27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вода доступна воспитанникам в течение всего времени нахождения в саду. Ориентировочные размеры потребления воды ребенком зависят от времени года, двигательной активности ребенка.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3" descr="G:\питание\60e5d6241c8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697246" cy="2639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8272" y="836712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cap="small" dirty="0">
                <a:latin typeface="Calibri" pitchFamily="34" charset="0"/>
                <a:ea typeface="+mj-ea"/>
                <a:cs typeface="Calibri" pitchFamily="34" charset="0"/>
              </a:rPr>
              <a:t>СанПиН </a:t>
            </a:r>
          </a:p>
          <a:p>
            <a:pPr>
              <a:spcAft>
                <a:spcPts val="0"/>
              </a:spcAft>
            </a:pPr>
            <a:r>
              <a:rPr lang="ru-RU" sz="2400" b="1" i="1" cap="small" dirty="0">
                <a:latin typeface="Calibri" pitchFamily="34" charset="0"/>
                <a:ea typeface="+mj-ea"/>
                <a:cs typeface="Calibri" pitchFamily="34" charset="0"/>
              </a:rPr>
              <a:t>  2.3/2.4.3590-20 "САНИТАРНО-ЭПИДЕМИОЛОГИЧЕСКИЕ </a:t>
            </a:r>
          </a:p>
          <a:p>
            <a:r>
              <a:rPr lang="ru-RU" sz="2400" b="1" i="1" cap="small" dirty="0">
                <a:latin typeface="Calibri" pitchFamily="34" charset="0"/>
                <a:ea typeface="+mj-ea"/>
                <a:cs typeface="Calibri" pitchFamily="34" charset="0"/>
              </a:rPr>
              <a:t>ТРЕБОВАНИЯ К ОРГАНИЗАЦИИ ОБЩЕСТВЕННОГО ПИТАНИЯ НАСЕЛЕНИЯ"» (далее – СанПиН 2.3/2.4.3590-20</a:t>
            </a:r>
            <a:r>
              <a:rPr lang="ru-RU" sz="2400" b="1" i="1" cap="small" dirty="0">
                <a:latin typeface="Calibri" pitchFamily="34" charset="0"/>
                <a:ea typeface="+mj-ea"/>
                <a:cs typeface="Calibri" pitchFamily="34" charset="0"/>
              </a:rPr>
              <a:t>)</a:t>
            </a:r>
            <a:endParaRPr lang="en-US" sz="2400" b="1" i="1" cap="small" dirty="0">
              <a:latin typeface="Calibri" pitchFamily="34" charset="0"/>
              <a:ea typeface="+mj-ea"/>
              <a:cs typeface="Calibri" pitchFamily="34" charset="0"/>
            </a:endParaRP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00B05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1771</Words>
  <Application>Microsoft Office PowerPoint</Application>
  <PresentationFormat>Экран (4:3)</PresentationFormat>
  <Paragraphs>464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Организация питания в детском саду № 104.</vt:lpstr>
      <vt:lpstr>              Каждый приём пищи осуществлялся в соответствии с режимом дня учреждения. Родителей  постоянно информировали об ассортименте питания ребёнка. В детском саду разработана картотека блюд, на каждое блюдо имеется технологическая карта.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Питьевой режим в детском саду проводится в соответствии с требованиями        Питьевая вода доступна воспитанникам в течение всего времени нахождения в саду. Ориентировочные размеры потребления воды ребенком зависят от времени года, двигательной активности ребенка.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детском саду № 63.</dc:title>
  <dc:creator>Irina</dc:creator>
  <cp:lastModifiedBy>Julia</cp:lastModifiedBy>
  <cp:revision>11</cp:revision>
  <dcterms:created xsi:type="dcterms:W3CDTF">2016-01-15T08:52:29Z</dcterms:created>
  <dcterms:modified xsi:type="dcterms:W3CDTF">2024-07-22T11:39:45Z</dcterms:modified>
</cp:coreProperties>
</file>