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5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45683-CFDA-4E33-8252-3D35B5067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C1A238-0A6F-4D9E-BCE6-B260B365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9164CF-D00A-4DA6-B36B-AB921014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22E4B1-AF7F-4D03-984E-EEBEA6CA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75E998-AE50-4620-B765-92495178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7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DE434-BEFF-4160-95AD-F33267A3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57BFA3-70E3-4995-9703-F961385FF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63F5D-0A3F-4412-96D7-D7B9ACEE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146AD-421B-4027-A4FC-FACB4E93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86B2D-F719-4EB9-A6FA-EDA30F07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7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6EBFE6-B284-433C-8B0F-3B03E5C86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4EC09C-7F62-4F7B-B6E7-8B1B48476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AD7FA-F657-4997-A93C-3748B89B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90273-1D73-4300-B563-690C7DDA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BD2E71-DA7F-4252-B24C-4768BF9C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1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C4D1B-A13D-4E5E-A75C-C9289E87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2BBC5D-F43E-4310-9D7D-8D66FEFB0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7B751-7120-4D44-B819-1CE3D276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64043B-D681-4034-919F-3CBBEE46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B4B59-AEAC-4F82-9B36-8CCCA94A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7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A1EBE-248C-4B38-9C24-47FC3E2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AF5FFE-2E93-4079-91C8-DBA81ACF7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77514-6FA6-4A7E-9C77-AF21A24D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30B0AA-42C5-4CF7-97E9-81390C5E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AD58D1-D16A-4374-97C9-2195619F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3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7BFB9-D555-4729-8134-5DAEE2FB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C5839-319C-44B9-9E10-895183D64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E88F65-7C58-423B-B888-71A0D732B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B83EA8-AC69-4841-A808-DD331AE0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6C11E3-A1E8-46A2-AB2C-6BD60AB3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5EA186-844A-4FCC-A214-1AF49626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3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898D-C209-4B7A-B4CA-BABB13C7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43390A-31B3-4021-8291-64E87CECC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969B83-F5D1-4D7B-84E7-83541671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12ABF4-270E-4924-9BC6-3838116A4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D905F4-E1F2-4235-8D07-A76ACB43B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191ACA-7666-423B-9AE1-746D45D2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886974-7A17-49B4-B286-795A71DA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0242AB-2F9F-4805-A052-77FA7FE5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9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6653C-847A-4E39-B44E-3EF1E3E0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395EA1-1701-4A8F-B3CD-8E358830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E6ED2A-30C3-4B41-83F6-6E54796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86CFBA-F17C-4327-9FA0-391E1499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9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F416F9-167F-444B-8D14-86318A03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A9CDEE-8164-44CE-BFB8-8030EA4E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3A90A7-6E2C-462B-B503-D81B36C6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8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E0B51-315F-4E7B-B538-FFAB38AB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6FFE07-26FE-4BF1-9BC6-8DC1078F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4786E-A10C-48E4-813E-F8808E687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F1962-453C-4581-867A-F7086616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8B95B6-B17B-4EB8-AA60-3111D905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051195-762A-4C38-A808-A9BB66BD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7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10332-6BBB-4B03-A8FA-5E8A70D3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716E97-755A-454D-A11C-64353011D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75692F-CC7E-49E4-ACDD-8CCFA57B9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22DE6-2885-49CA-9E9B-0BF97C1C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229930-107F-45B5-A7C0-311B10EF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33480-F0C5-4CAC-839B-DBD2262D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0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1F6A6-F513-46B4-8ABB-5338DE41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7B964-C9E6-4224-ABFA-9D8AD3EC7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26B90B-527F-4478-B494-3D96B0034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7E945-5BAE-4A4F-AE07-1E54E559435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5A65F-4F94-4D77-8D91-F7E065FE5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17AE4-C1E9-4A34-9A9F-BC3B62012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143E-AE7D-4B4C-AC50-2B103D6E7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2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hyperlink" Target="&#1085;&#1072;%20&#1084;&#1086;%20&#1042;%20&#1051;&#1040;&#1042;&#1050;&#1045;%20&#1059;%20&#1050;&#1059;&#1055;&#1062;&#1040;.pptx" TargetMode="External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ou104.rybinsk@yarregion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ou104.rybad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6BE12-5798-497B-A5C7-D60AC8F0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D8C83-ADA6-4F2C-841A-1E08A1BF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DA5F6A-C088-41B7-8DE8-281A5DD0F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5" t="22116" r="3730" b="144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485DF7-C536-4093-B2BD-73CA7749E61C}"/>
              </a:ext>
            </a:extLst>
          </p:cNvPr>
          <p:cNvSpPr txBox="1"/>
          <p:nvPr/>
        </p:nvSpPr>
        <p:spPr>
          <a:xfrm>
            <a:off x="838200" y="2216332"/>
            <a:ext cx="112948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дошкольников ценностного отношения к историческому наследию. Преемственность поколений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7A432-CAC7-4D7A-824E-4BADCC316B40}"/>
              </a:ext>
            </a:extLst>
          </p:cNvPr>
          <p:cNvSpPr txBox="1"/>
          <p:nvPr/>
        </p:nvSpPr>
        <p:spPr>
          <a:xfrm>
            <a:off x="5090700" y="6352587"/>
            <a:ext cx="6201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25.03.2025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1AC1A9-DD91-42D0-B5E7-9533254C9392}"/>
              </a:ext>
            </a:extLst>
          </p:cNvPr>
          <p:cNvSpPr txBox="1">
            <a:spLocks/>
          </p:cNvSpPr>
          <p:nvPr/>
        </p:nvSpPr>
        <p:spPr>
          <a:xfrm>
            <a:off x="659612" y="540749"/>
            <a:ext cx="115967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</a:p>
          <a:p>
            <a:pPr algn="ctr"/>
            <a:r>
              <a:rPr lang="ru-RU" sz="36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99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XXIV открытая конференция "Соединяя поколения: помни о прошлом, живи настоящим, думай о будущем</a:t>
            </a:r>
            <a:r>
              <a:rPr lang="ru-RU" sz="36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9E40BF-1FBA-47D9-9E21-405214FAC3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8" t="21945" r="19393" b="13625"/>
          <a:stretch/>
        </p:blipFill>
        <p:spPr>
          <a:xfrm>
            <a:off x="4865387" y="3687072"/>
            <a:ext cx="2461226" cy="18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8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3362F-4017-4725-B494-0454CDA8A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7265DB-8498-43A7-A659-7C8EA2A4D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9D9EAB-817D-4BA4-B729-EE7384165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4" t="23026" r="2730" b="14578"/>
          <a:stretch/>
        </p:blipFill>
        <p:spPr>
          <a:xfrm>
            <a:off x="-10847" y="0"/>
            <a:ext cx="12202847" cy="67524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54E539-A89A-40F1-8387-EB069913201B}"/>
              </a:ext>
            </a:extLst>
          </p:cNvPr>
          <p:cNvSpPr/>
          <p:nvPr/>
        </p:nvSpPr>
        <p:spPr>
          <a:xfrm>
            <a:off x="1680519" y="3509963"/>
            <a:ext cx="74601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ahnschrift Condensed" panose="020B0502040204020203" pitchFamily="34" charset="0"/>
              </a:rPr>
              <a:t>«Купцы-промышленники города Рыбинска-гордость нашей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421114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6BE12-5798-497B-A5C7-D60AC8F0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D8C83-ADA6-4F2C-841A-1E08A1BF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DA5F6A-C088-41B7-8DE8-281A5DD0F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5" t="22116" r="3730" b="1440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8" descr="https://avatars.dzeninfra.ru/get-zen_doc/10312763/pub_649bf7290d74bf7b02b72894_649c111cdcad58030b579e62/scale_2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43" y="760557"/>
            <a:ext cx="2524786" cy="15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vatars.dzeninfra.ru/get-zen_doc/9120131/pub_649bf7290d74bf7b02b72894_649c0c392c361c1c04608ae1/scale_2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72" y="1100727"/>
            <a:ext cx="3294838" cy="18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dzeninfra.ru/get-zen_doc/10385448/pub_649bf7290d74bf7b02b72894_649c0e4f2c361c1c0464f18e/scale_2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" y="618151"/>
            <a:ext cx="1705176" cy="23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4251" y="101224"/>
            <a:ext cx="7385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Bahnschrift Condensed" panose="020B0502040204020203" pitchFamily="34" charset="0"/>
              </a:rPr>
              <a:t>«Купцы-промышленники города Рыбинска-гордость нашей истории»</a:t>
            </a:r>
          </a:p>
        </p:txBody>
      </p:sp>
      <p:pic>
        <p:nvPicPr>
          <p:cNvPr id="9" name="Picture 6" descr="Пшеничная мука в мешке стоковое фото. изображение насчитывающей ухо -  19366722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66" b="10139"/>
          <a:stretch/>
        </p:blipFill>
        <p:spPr bwMode="auto">
          <a:xfrm>
            <a:off x="3251172" y="2149641"/>
            <a:ext cx="799792" cy="95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ss.rybmuseum.ru/api/spf/i5X2twI18JJm-mQ0OKkk63j990lvm3rFB5Kud2JpTY4_0a0rzLWIWiKyz6jmYT4G.jpg?w=700&amp;h=800">
            <a:extLst>
              <a:ext uri="{FF2B5EF4-FFF2-40B4-BE49-F238E27FC236}">
                <a16:creationId xmlns:a16="http://schemas.microsoft.com/office/drawing/2014/main" id="{97E23B95-9410-4FB8-9A0F-91A014F9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41" y="773170"/>
            <a:ext cx="1669968" cy="19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41DE3E-F31D-4CDB-B1FA-61E446B1B343}"/>
              </a:ext>
            </a:extLst>
          </p:cNvPr>
          <p:cNvSpPr/>
          <p:nvPr/>
        </p:nvSpPr>
        <p:spPr>
          <a:xfrm>
            <a:off x="68485" y="2914148"/>
            <a:ext cx="2895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Ефрем Степанович Калашников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718E37-21D8-49D6-AC09-93DE3F21003C}"/>
              </a:ext>
            </a:extLst>
          </p:cNvPr>
          <p:cNvSpPr/>
          <p:nvPr/>
        </p:nvSpPr>
        <p:spPr>
          <a:xfrm>
            <a:off x="7762841" y="2706655"/>
            <a:ext cx="2728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Василий Алексеевич Аксёнов</a:t>
            </a:r>
          </a:p>
        </p:txBody>
      </p:sp>
      <p:pic>
        <p:nvPicPr>
          <p:cNvPr id="13" name="Picture 16" descr="https://avatars.dzeninfra.ru/get-zen_doc/4078437/pub_63e4c66a05c2014a65b43548_63e4c76d1e67826181b47aa3/scale_2400">
            <a:extLst>
              <a:ext uri="{FF2B5EF4-FFF2-40B4-BE49-F238E27FC236}">
                <a16:creationId xmlns:a16="http://schemas.microsoft.com/office/drawing/2014/main" id="{A1F004FD-6067-4E72-B830-0578E8557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38" y="780184"/>
            <a:ext cx="2519611" cy="18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s://storage.yandexcloud.net/roz-wiki/%D0%96%D1%83%D1%80%D0%B0%D0%B2%D0%BB%D1%91%D0%B2_%D0%9C%D0%B8%D1%85%D0%B0%D0%B8%D0%BB_%D0%9D%D0%B8%D0%BA%D0%BE%D0%BB%D0%B0%D0%B5%D0%B2%D0%B8%D1%87_%281%29.jpg">
            <a:extLst>
              <a:ext uri="{FF2B5EF4-FFF2-40B4-BE49-F238E27FC236}">
                <a16:creationId xmlns:a16="http://schemas.microsoft.com/office/drawing/2014/main" id="{4156F218-37FB-4AA8-A4F8-53CC47F8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" y="3314756"/>
            <a:ext cx="1658996" cy="22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56B4CD-A74A-4FD3-809F-B313F3EE0015}"/>
              </a:ext>
            </a:extLst>
          </p:cNvPr>
          <p:cNvSpPr/>
          <p:nvPr/>
        </p:nvSpPr>
        <p:spPr>
          <a:xfrm>
            <a:off x="0" y="5535045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Михаил Иванович Журавлёв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44C8E-2C35-463E-BC30-0A120A668C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4511" y="3294209"/>
            <a:ext cx="2753221" cy="1965800"/>
          </a:xfrm>
          <a:prstGeom prst="rect">
            <a:avLst/>
          </a:prstGeom>
        </p:spPr>
      </p:pic>
      <p:pic>
        <p:nvPicPr>
          <p:cNvPr id="17" name="Picture 24" descr="Историческая справка">
            <a:extLst>
              <a:ext uri="{FF2B5EF4-FFF2-40B4-BE49-F238E27FC236}">
                <a16:creationId xmlns:a16="http://schemas.microsoft.com/office/drawing/2014/main" id="{33119FEA-BD75-4081-938E-8934B53C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10" y="3036572"/>
            <a:ext cx="1948595" cy="19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Историческая справка">
            <a:extLst>
              <a:ext uri="{FF2B5EF4-FFF2-40B4-BE49-F238E27FC236}">
                <a16:creationId xmlns:a16="http://schemas.microsoft.com/office/drawing/2014/main" id="{2BBEF2B1-C9D1-4804-A900-03C759E62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b="20248"/>
          <a:stretch/>
        </p:blipFill>
        <p:spPr bwMode="auto">
          <a:xfrm>
            <a:off x="6754776" y="3063342"/>
            <a:ext cx="2811319" cy="19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http://gazeta-rybinsk.ru/wp-content/uploads/2024/07/Krestovaya-magazin-Ivana-Bereznyakova-sprava-e1722236654374.jpg">
            <a:extLst>
              <a:ext uri="{FF2B5EF4-FFF2-40B4-BE49-F238E27FC236}">
                <a16:creationId xmlns:a16="http://schemas.microsoft.com/office/drawing/2014/main" id="{58D84F8A-EB94-40BA-A2CD-D53AFD6B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93" y="5116396"/>
            <a:ext cx="3223984" cy="17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http://gazeta-rybinsk.ru/wp-content/uploads/2024/07/bumagodelatelnaya-mashina-kon.-19-veka_.jpg1_.jpg">
            <a:extLst>
              <a:ext uri="{FF2B5EF4-FFF2-40B4-BE49-F238E27FC236}">
                <a16:creationId xmlns:a16="http://schemas.microsoft.com/office/drawing/2014/main" id="{BE76D312-90D5-463F-895C-5DC2A24F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799" y="5083990"/>
            <a:ext cx="4257979" cy="17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6863600-A2AD-4068-96AD-E37E042E918D}"/>
              </a:ext>
            </a:extLst>
          </p:cNvPr>
          <p:cNvSpPr/>
          <p:nvPr/>
        </p:nvSpPr>
        <p:spPr>
          <a:xfrm>
            <a:off x="1976877" y="6430312"/>
            <a:ext cx="1867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Бумажная фабрика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F63B912-F0B8-47D5-8669-947FFA24D107}"/>
              </a:ext>
            </a:extLst>
          </p:cNvPr>
          <p:cNvSpPr/>
          <p:nvPr/>
        </p:nvSpPr>
        <p:spPr>
          <a:xfrm>
            <a:off x="1680970" y="6002623"/>
            <a:ext cx="2411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Иван Кузьмич Березняков</a:t>
            </a:r>
          </a:p>
        </p:txBody>
      </p:sp>
    </p:spTree>
    <p:extLst>
      <p:ext uri="{BB962C8B-B14F-4D97-AF65-F5344CB8AC3E}">
        <p14:creationId xmlns:p14="http://schemas.microsoft.com/office/powerpoint/2010/main" val="10007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6BE12-5798-497B-A5C7-D60AC8F0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D8C83-ADA6-4F2C-841A-1E08A1BF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DA5F6A-C088-41B7-8DE8-281A5DD0F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5" t="22116" r="3730" b="144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4251" y="101224"/>
            <a:ext cx="7385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Bahnschrift Condensed" panose="020B0502040204020203" pitchFamily="34" charset="0"/>
              </a:rPr>
              <a:t>«Купцы-промышленники города Рыбинска-гордость нашей истории»</a:t>
            </a:r>
          </a:p>
        </p:txBody>
      </p:sp>
      <p:pic>
        <p:nvPicPr>
          <p:cNvPr id="9" name="Picture 32" descr="http://gazeta-rybinsk.ru/wp-content/uploads/2024/01/proizvodstvo-korabelnogo-yakorya-v-kuznitse-e1705243789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2" y="627884"/>
            <a:ext cx="3917341" cy="2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00" y="3283961"/>
            <a:ext cx="1676547" cy="26527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443" y="2861639"/>
            <a:ext cx="3347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Завод «Гвоздь» Капитона Головкина</a:t>
            </a:r>
          </a:p>
        </p:txBody>
      </p:sp>
      <p:pic>
        <p:nvPicPr>
          <p:cNvPr id="13" name="Picture 36" descr="Чашка и сливочник с росписью на розовом фарфор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40" y="3391642"/>
            <a:ext cx="2860251" cy="19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8" descr="Рыбинс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448" y="562889"/>
            <a:ext cx="2932665" cy="158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345422" y="3128695"/>
            <a:ext cx="2741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Купец Иван Иванович </a:t>
            </a:r>
            <a:r>
              <a:rPr lang="ru-RU" sz="2000" b="1" dirty="0" err="1">
                <a:latin typeface="Bahnschrift Condensed" panose="020B0502040204020203" pitchFamily="34" charset="0"/>
              </a:rPr>
              <a:t>Дурдин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31A3D5E-99D5-4390-BFEE-0538632E761A}"/>
              </a:ext>
            </a:extLst>
          </p:cNvPr>
          <p:cNvSpPr/>
          <p:nvPr/>
        </p:nvSpPr>
        <p:spPr>
          <a:xfrm>
            <a:off x="159172" y="6074664"/>
            <a:ext cx="30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Купец Павел Андреевич Никитин</a:t>
            </a:r>
          </a:p>
        </p:txBody>
      </p:sp>
      <p:pic>
        <p:nvPicPr>
          <p:cNvPr id="19" name="Picture 42" descr="https://demetra.yar.ru/images/Durdin%20I%20A.jpg">
            <a:extLst>
              <a:ext uri="{FF2B5EF4-FFF2-40B4-BE49-F238E27FC236}">
                <a16:creationId xmlns:a16="http://schemas.microsoft.com/office/drawing/2014/main" id="{99A6EBF9-28BE-4C10-9B20-1128F48B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29" y="658089"/>
            <a:ext cx="1451557" cy="24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0" descr="пивзавод в Рыбинске">
            <a:extLst>
              <a:ext uri="{FF2B5EF4-FFF2-40B4-BE49-F238E27FC236}">
                <a16:creationId xmlns:a16="http://schemas.microsoft.com/office/drawing/2014/main" id="{CCCA7031-6EFA-4B74-8782-D344F6AD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90" y="2323805"/>
            <a:ext cx="3204379" cy="17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4" descr="http://gazeta-rybinsk.ru/wp-content/uploads/2024/10/uchilishhe-karyakina-2.jpg">
            <a:extLst>
              <a:ext uri="{FF2B5EF4-FFF2-40B4-BE49-F238E27FC236}">
                <a16:creationId xmlns:a16="http://schemas.microsoft.com/office/drawing/2014/main" id="{2FD1A431-6B8B-4774-B030-17A03216B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93" y="4299321"/>
            <a:ext cx="3734421" cy="20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6" descr="http://iss.rybmuseum.ru/api/spf/jSHAGQbu--ho1iTDn5wxIwQfs4C57hIS_DEaHtlqw3tkKj82T4eFHIcWy4V9SJjB.jpg?w=1350&amp;h=850">
            <a:extLst>
              <a:ext uri="{FF2B5EF4-FFF2-40B4-BE49-F238E27FC236}">
                <a16:creationId xmlns:a16="http://schemas.microsoft.com/office/drawing/2014/main" id="{87BC7BD5-9CDB-4ABD-B897-48092537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39" y="3966990"/>
            <a:ext cx="3147919" cy="19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EF546B2-9485-40BE-B640-AAF8BBB7D567}"/>
              </a:ext>
            </a:extLst>
          </p:cNvPr>
          <p:cNvSpPr/>
          <p:nvPr/>
        </p:nvSpPr>
        <p:spPr>
          <a:xfrm>
            <a:off x="6873664" y="6393903"/>
            <a:ext cx="5256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Городское училище им. Василия Александровича Карякина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33D987C-2AC7-4F12-ADE3-79D10FDC9821}"/>
              </a:ext>
            </a:extLst>
          </p:cNvPr>
          <p:cNvSpPr/>
          <p:nvPr/>
        </p:nvSpPr>
        <p:spPr>
          <a:xfrm>
            <a:off x="4467214" y="5939501"/>
            <a:ext cx="2909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Bahnschrift Condensed" panose="020B0502040204020203" pitchFamily="34" charset="0"/>
              </a:rPr>
              <a:t>Женская Мариинская гимназия</a:t>
            </a:r>
          </a:p>
        </p:txBody>
      </p:sp>
    </p:spTree>
    <p:extLst>
      <p:ext uri="{BB962C8B-B14F-4D97-AF65-F5344CB8AC3E}">
        <p14:creationId xmlns:p14="http://schemas.microsoft.com/office/powerpoint/2010/main" val="9634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6BE12-5798-497B-A5C7-D60AC8F0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DA5F6A-C088-41B7-8DE8-281A5DD0F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65" t="22116" r="3730" b="144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181023BA-03DD-42F2-BF81-108CE319DAFE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-1182" r="21428"/>
          <a:stretch/>
        </p:blipFill>
        <p:spPr>
          <a:xfrm>
            <a:off x="572891" y="845985"/>
            <a:ext cx="1286187" cy="25830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4251" y="101224"/>
            <a:ext cx="7385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Bahnschrift Condensed" panose="020B0502040204020203" pitchFamily="34" charset="0"/>
              </a:rPr>
              <a:t>«Купцы-промышленники города Рыбинска-гордость нашей истории»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59" y="3989045"/>
            <a:ext cx="3825273" cy="28689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57" y="584841"/>
            <a:ext cx="4755685" cy="35667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6"/>
          <a:stretch/>
        </p:blipFill>
        <p:spPr>
          <a:xfrm>
            <a:off x="306129" y="4145309"/>
            <a:ext cx="4130228" cy="2611467"/>
          </a:xfrm>
          <a:prstGeom prst="rect">
            <a:avLst/>
          </a:prstGeom>
        </p:spPr>
      </p:pic>
      <p:pic>
        <p:nvPicPr>
          <p:cNvPr id="14" name="Рисунок 13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69CCDA27-154B-40A3-9027-CB4A7E38F16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595" t="21905" r="11072" b="13089"/>
          <a:stretch/>
        </p:blipFill>
        <p:spPr>
          <a:xfrm>
            <a:off x="4513878" y="4615786"/>
            <a:ext cx="3594460" cy="20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9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3362F-4017-4725-B494-0454CDA8A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7265DB-8498-43A7-A659-7C8EA2A4D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9D9EAB-817D-4BA4-B729-EE7384165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4" t="23026" r="2730" b="14578"/>
          <a:stretch/>
        </p:blipFill>
        <p:spPr>
          <a:xfrm>
            <a:off x="0" y="0"/>
            <a:ext cx="12202847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54E539-A89A-40F1-8387-EB069913201B}"/>
              </a:ext>
            </a:extLst>
          </p:cNvPr>
          <p:cNvSpPr/>
          <p:nvPr/>
        </p:nvSpPr>
        <p:spPr>
          <a:xfrm>
            <a:off x="1780022" y="3427313"/>
            <a:ext cx="7460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ahnschrift Condensed" panose="020B0502040204020203" pitchFamily="34" charset="0"/>
              </a:rPr>
              <a:t>Муниципальное дошкольное </a:t>
            </a:r>
            <a:r>
              <a:rPr lang="ru-RU" sz="2400" b="1">
                <a:latin typeface="Bahnschrift Condensed" panose="020B0502040204020203" pitchFamily="34" charset="0"/>
              </a:rPr>
              <a:t>образовательное учреждение</a:t>
            </a:r>
          </a:p>
          <a:p>
            <a:pPr algn="ctr"/>
            <a:r>
              <a:rPr lang="ru-RU" sz="2400" b="1">
                <a:latin typeface="Bahnschrift Condensed" panose="020B0502040204020203" pitchFamily="34" charset="0"/>
              </a:rPr>
              <a:t> </a:t>
            </a:r>
            <a:r>
              <a:rPr lang="ru-RU" sz="2400" b="1" dirty="0">
                <a:latin typeface="Bahnschrift Condensed" panose="020B0502040204020203" pitchFamily="34" charset="0"/>
              </a:rPr>
              <a:t>детский сад № 104</a:t>
            </a:r>
          </a:p>
          <a:p>
            <a:pPr algn="ctr"/>
            <a:r>
              <a:rPr lang="ru-RU" sz="2400" b="1" dirty="0">
                <a:latin typeface="Bahnschrift Condensed" panose="020B0502040204020203" pitchFamily="34" charset="0"/>
              </a:rPr>
              <a:t>Адрес: 152934, Ярославская обл., г. Рыбинск, ул. Радищева, д.54</a:t>
            </a:r>
          </a:p>
          <a:p>
            <a:pPr algn="ctr"/>
            <a:r>
              <a:rPr lang="en-US" sz="2400" b="1" dirty="0">
                <a:latin typeface="Bahnschrift Condensed" panose="020B0502040204020203" pitchFamily="34" charset="0"/>
              </a:rPr>
              <a:t>E-mail</a:t>
            </a:r>
            <a:r>
              <a:rPr lang="ru-RU" sz="2400" b="1" dirty="0">
                <a:latin typeface="Bahnschrift Condensed" panose="020B0502040204020203" pitchFamily="34" charset="0"/>
              </a:rPr>
              <a:t>: </a:t>
            </a:r>
            <a:r>
              <a:rPr lang="en-US" sz="2400" b="1" dirty="0">
                <a:latin typeface="Bahnschrift Condensed" panose="020B0502040204020203" pitchFamily="34" charset="0"/>
                <a:hlinkClick r:id="rId3"/>
              </a:rPr>
              <a:t>dou104</a:t>
            </a:r>
            <a:r>
              <a:rPr lang="ru-RU" sz="2400" b="1" dirty="0">
                <a:latin typeface="Bahnschrift Condensed" panose="020B0502040204020203" pitchFamily="34" charset="0"/>
                <a:hlinkClick r:id="rId3"/>
              </a:rPr>
              <a:t>.</a:t>
            </a:r>
            <a:r>
              <a:rPr lang="en-US" sz="2400" b="1" dirty="0">
                <a:latin typeface="Bahnschrift Condensed" panose="020B0502040204020203" pitchFamily="34" charset="0"/>
                <a:hlinkClick r:id="rId3"/>
              </a:rPr>
              <a:t>rybinsk@yarregion.ru</a:t>
            </a:r>
            <a:r>
              <a:rPr lang="en-US" sz="2400" b="1" dirty="0">
                <a:latin typeface="Bahnschrift Condensed" panose="020B0502040204020203" pitchFamily="34" charset="0"/>
              </a:rPr>
              <a:t> </a:t>
            </a:r>
            <a:endParaRPr lang="ru-RU" sz="2400" b="1" dirty="0">
              <a:latin typeface="Bahnschrift Condensed" panose="020B0502040204020203" pitchFamily="34" charset="0"/>
            </a:endParaRPr>
          </a:p>
          <a:p>
            <a:pPr algn="ctr"/>
            <a:r>
              <a:rPr lang="ru-RU" sz="2400" b="1" dirty="0">
                <a:latin typeface="Bahnschrift Condensed" panose="020B0502040204020203" pitchFamily="34" charset="0"/>
              </a:rPr>
              <a:t>Сайт: </a:t>
            </a:r>
            <a:r>
              <a:rPr lang="en-US" sz="2400" b="1" dirty="0">
                <a:latin typeface="Bahnschrift Condensed" panose="020B0502040204020203" pitchFamily="34" charset="0"/>
                <a:hlinkClick r:id="rId4"/>
              </a:rPr>
              <a:t>http://dou104.rybadm.ru/</a:t>
            </a:r>
            <a:r>
              <a:rPr lang="ru-RU" sz="2400" b="1" dirty="0">
                <a:latin typeface="Bahnschrift Condensed" panose="020B0502040204020203" pitchFamily="34" charset="0"/>
              </a:rPr>
              <a:t> </a:t>
            </a:r>
            <a:endParaRPr lang="en-US" sz="2400" b="1" dirty="0">
              <a:latin typeface="Bahnschrift Condensed" panose="020B0502040204020203" pitchFamily="34" charset="0"/>
            </a:endParaRPr>
          </a:p>
          <a:p>
            <a:pPr algn="ctr"/>
            <a:r>
              <a:rPr lang="ru-RU" sz="2400" b="1" dirty="0">
                <a:latin typeface="Bahnschrift Condensed" panose="020B0502040204020203" pitchFamily="34" charset="0"/>
              </a:rPr>
              <a:t>Телефон (факс): 8(4855) 22-23-59</a:t>
            </a:r>
          </a:p>
        </p:txBody>
      </p:sp>
    </p:spTree>
    <p:extLst>
      <p:ext uri="{BB962C8B-B14F-4D97-AF65-F5344CB8AC3E}">
        <p14:creationId xmlns:p14="http://schemas.microsoft.com/office/powerpoint/2010/main" val="1531868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151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RoMaN1</dc:creator>
  <cp:lastModifiedBy>RoMaN1</cp:lastModifiedBy>
  <cp:revision>32</cp:revision>
  <cp:lastPrinted>2025-03-18T09:51:45Z</cp:lastPrinted>
  <dcterms:created xsi:type="dcterms:W3CDTF">2025-02-20T17:50:47Z</dcterms:created>
  <dcterms:modified xsi:type="dcterms:W3CDTF">2025-03-23T20:20:52Z</dcterms:modified>
</cp:coreProperties>
</file>