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6.jpg" ContentType="image/png"/>
  <Override PartName="/ppt/media/image19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79"/>
  </p:notesMasterIdLst>
  <p:sldIdLst>
    <p:sldId id="261" r:id="rId4"/>
    <p:sldId id="344" r:id="rId5"/>
    <p:sldId id="292" r:id="rId6"/>
    <p:sldId id="265" r:id="rId7"/>
    <p:sldId id="264" r:id="rId8"/>
    <p:sldId id="291" r:id="rId9"/>
    <p:sldId id="260" r:id="rId10"/>
    <p:sldId id="267" r:id="rId11"/>
    <p:sldId id="269" r:id="rId12"/>
    <p:sldId id="270" r:id="rId13"/>
    <p:sldId id="263" r:id="rId14"/>
    <p:sldId id="266" r:id="rId15"/>
    <p:sldId id="293" r:id="rId16"/>
    <p:sldId id="296" r:id="rId17"/>
    <p:sldId id="278" r:id="rId18"/>
    <p:sldId id="279" r:id="rId19"/>
    <p:sldId id="268" r:id="rId20"/>
    <p:sldId id="272" r:id="rId21"/>
    <p:sldId id="281" r:id="rId22"/>
    <p:sldId id="274" r:id="rId23"/>
    <p:sldId id="259" r:id="rId24"/>
    <p:sldId id="295" r:id="rId25"/>
    <p:sldId id="283" r:id="rId26"/>
    <p:sldId id="273" r:id="rId27"/>
    <p:sldId id="280" r:id="rId28"/>
    <p:sldId id="322" r:id="rId29"/>
    <p:sldId id="323" r:id="rId30"/>
    <p:sldId id="324" r:id="rId31"/>
    <p:sldId id="325" r:id="rId32"/>
    <p:sldId id="326" r:id="rId33"/>
    <p:sldId id="294" r:id="rId34"/>
    <p:sldId id="319" r:id="rId35"/>
    <p:sldId id="321" r:id="rId36"/>
    <p:sldId id="328" r:id="rId37"/>
    <p:sldId id="289" r:id="rId38"/>
    <p:sldId id="288" r:id="rId39"/>
    <p:sldId id="300" r:id="rId40"/>
    <p:sldId id="318" r:id="rId41"/>
    <p:sldId id="276" r:id="rId42"/>
    <p:sldId id="327" r:id="rId43"/>
    <p:sldId id="304" r:id="rId44"/>
    <p:sldId id="303" r:id="rId45"/>
    <p:sldId id="301" r:id="rId46"/>
    <p:sldId id="285" r:id="rId47"/>
    <p:sldId id="275" r:id="rId48"/>
    <p:sldId id="271" r:id="rId49"/>
    <p:sldId id="302" r:id="rId50"/>
    <p:sldId id="317" r:id="rId51"/>
    <p:sldId id="316" r:id="rId52"/>
    <p:sldId id="286" r:id="rId53"/>
    <p:sldId id="342" r:id="rId54"/>
    <p:sldId id="299" r:id="rId55"/>
    <p:sldId id="287" r:id="rId56"/>
    <p:sldId id="315" r:id="rId57"/>
    <p:sldId id="341" r:id="rId58"/>
    <p:sldId id="284" r:id="rId59"/>
    <p:sldId id="290" r:id="rId60"/>
    <p:sldId id="298" r:id="rId61"/>
    <p:sldId id="314" r:id="rId62"/>
    <p:sldId id="305" r:id="rId63"/>
    <p:sldId id="313" r:id="rId64"/>
    <p:sldId id="277" r:id="rId65"/>
    <p:sldId id="310" r:id="rId66"/>
    <p:sldId id="308" r:id="rId67"/>
    <p:sldId id="311" r:id="rId68"/>
    <p:sldId id="309" r:id="rId69"/>
    <p:sldId id="297" r:id="rId70"/>
    <p:sldId id="312" r:id="rId71"/>
    <p:sldId id="306" r:id="rId72"/>
    <p:sldId id="307" r:id="rId73"/>
    <p:sldId id="320" r:id="rId74"/>
    <p:sldId id="329" r:id="rId75"/>
    <p:sldId id="262" r:id="rId76"/>
    <p:sldId id="343" r:id="rId77"/>
    <p:sldId id="330" r:id="rId7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2A77C-0DFC-4312-BA9E-DE865A678D2F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C674C-B937-42E0-BCA0-D3379B63B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28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674C-B937-42E0-BCA0-D3379B63B2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06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674C-B937-42E0-BCA0-D3379B63B22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3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674C-B937-42E0-BCA0-D3379B63B22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6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674C-B937-42E0-BCA0-D3379B63B22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05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5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8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852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82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2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511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92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4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60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10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2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96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8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1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7131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48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3365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28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58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30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9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76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9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215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067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764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850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113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794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26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7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1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7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67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4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EB7AC-04D3-4FE6-9AD0-1009EBDB8CE3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F7761-2E46-4DB2-9C8F-A538EBD7F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1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5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75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&#1040;&#1085;&#1085;&#1072;%20&#1052;&#1072;&#1088;&#1100;&#1103;&#1089;&#1086;&#1074;&#1072;%20&#1063;&#1077;&#1083;&#1086;&#1074;&#1077;&#1082;%20&#1089;&#1083;&#1072;&#1074;&#1077;&#1085;%20&#1076;&#1077;&#1083;&#1072;&#1084;&#1080;.mov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jpg"/><Relationship Id="rId4" Type="http://schemas.openxmlformats.org/officeDocument/2006/relationships/image" Target="../media/image1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187.png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jpg"/><Relationship Id="rId5" Type="http://schemas.openxmlformats.org/officeDocument/2006/relationships/image" Target="../media/image196.jpg"/><Relationship Id="rId4" Type="http://schemas.openxmlformats.org/officeDocument/2006/relationships/image" Target="../media/image19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11" Type="http://schemas.openxmlformats.org/officeDocument/2006/relationships/image" Target="../media/image208.jpeg"/><Relationship Id="rId5" Type="http://schemas.openxmlformats.org/officeDocument/2006/relationships/image" Target="../media/image202.png"/><Relationship Id="rId10" Type="http://schemas.openxmlformats.org/officeDocument/2006/relationships/image" Target="../media/image207.jpeg"/><Relationship Id="rId4" Type="http://schemas.openxmlformats.org/officeDocument/2006/relationships/image" Target="../media/image201.png"/><Relationship Id="rId9" Type="http://schemas.openxmlformats.org/officeDocument/2006/relationships/image" Target="../media/image20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&#1087;&#1088;&#1086;&#1077;&#1082;&#1090;%202%20&#1082;&#1091;&#1087;&#1094;&#1099;.mov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3043" y="3868025"/>
            <a:ext cx="74601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Bahnschrift Condensed" panose="020B0502040204020203" pitchFamily="34" charset="0"/>
              </a:rPr>
              <a:t>Тема проектной деятельности </a:t>
            </a:r>
          </a:p>
          <a:p>
            <a:pPr algn="ctr"/>
            <a:r>
              <a:rPr lang="ru-RU" sz="4400" b="1" dirty="0" smtClean="0">
                <a:latin typeface="Bahnschrift Condensed" panose="020B0502040204020203" pitchFamily="34" charset="0"/>
              </a:rPr>
              <a:t>«Путешествие в историю Рыбинска: жизнь и дела купцов»</a:t>
            </a:r>
            <a:endParaRPr lang="ru-RU" sz="44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8634" y="5288340"/>
            <a:ext cx="8895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8272" y="464651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Что такое доброта?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5192" y="1620831"/>
            <a:ext cx="4884818" cy="3838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201728" y="1564850"/>
            <a:ext cx="4432425" cy="38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93" y="74812"/>
            <a:ext cx="10515600" cy="1325563"/>
          </a:xfrm>
        </p:spPr>
        <p:txBody>
          <a:bodyPr>
            <a:normAutofit/>
          </a:bodyPr>
          <a:lstStyle/>
          <a:p>
            <a:pPr algn="ctr">
              <a:tabLst>
                <a:tab pos="990600" algn="l"/>
              </a:tabLst>
            </a:pP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Зачем и почему мы помогаем?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851" y="1105144"/>
            <a:ext cx="4167898" cy="2881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9"/>
          <a:stretch/>
        </p:blipFill>
        <p:spPr>
          <a:xfrm>
            <a:off x="5280749" y="1096788"/>
            <a:ext cx="5113073" cy="2868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749" y="3964928"/>
            <a:ext cx="3433578" cy="2575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802" y="3973284"/>
            <a:ext cx="3697947" cy="23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187" y="219555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Благотворительные акции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11" y="3583336"/>
            <a:ext cx="6359901" cy="2861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283" y="1393083"/>
            <a:ext cx="3895431" cy="24477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885" y="1217240"/>
            <a:ext cx="3641888" cy="26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0821" y="286968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Купеческие семьи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616" y="1508837"/>
            <a:ext cx="4359110" cy="4779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590" y="1405142"/>
            <a:ext cx="3721550" cy="47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5661" y="193420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«Древо семьи»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030" y="534092"/>
            <a:ext cx="4081806" cy="2296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407" y="3288646"/>
            <a:ext cx="3808429" cy="2890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568" y="857838"/>
            <a:ext cx="1902834" cy="42211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414" y="2488676"/>
            <a:ext cx="2190616" cy="4086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189" y="1819373"/>
            <a:ext cx="2130225" cy="42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5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37" y="131197"/>
            <a:ext cx="10972799" cy="66136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379" y="131198"/>
            <a:ext cx="9602299" cy="147103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Семейные традиции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335" y="775425"/>
            <a:ext cx="2157040" cy="3148665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49318" y="3775376"/>
            <a:ext cx="2822143" cy="2058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7"/>
          <a:stretch/>
        </p:blipFill>
        <p:spPr>
          <a:xfrm>
            <a:off x="6968981" y="2860820"/>
            <a:ext cx="2596590" cy="1568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783" y="1235216"/>
            <a:ext cx="2559835" cy="1439908"/>
          </a:xfrm>
          <a:prstGeom prst="rect">
            <a:avLst/>
          </a:prstGeom>
        </p:spPr>
      </p:pic>
      <p:pic>
        <p:nvPicPr>
          <p:cNvPr id="5" name="Объект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378" y="4429114"/>
            <a:ext cx="1967842" cy="1390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43"/>
          <a:stretch/>
        </p:blipFill>
        <p:spPr>
          <a:xfrm>
            <a:off x="8023444" y="4558316"/>
            <a:ext cx="2564055" cy="159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068" y="191275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Книга «Семейные традиции»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435" y="1304392"/>
            <a:ext cx="4690934" cy="2794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95" y="3323928"/>
            <a:ext cx="5382705" cy="30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3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068" y="288119"/>
            <a:ext cx="11313685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Виртуальные экскурсии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76"/>
          <a:stretch/>
        </p:blipFill>
        <p:spPr>
          <a:xfrm>
            <a:off x="5597265" y="1413801"/>
            <a:ext cx="5118752" cy="268419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719220" y="3139126"/>
            <a:ext cx="4784163" cy="2935652"/>
            <a:chOff x="617176" y="2753024"/>
            <a:chExt cx="5439606" cy="357627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176" y="2753024"/>
              <a:ext cx="5439606" cy="357627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2803" y="3233890"/>
              <a:ext cx="1675882" cy="102028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  <a:scene3d>
              <a:camera prst="perspectiveRight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6656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6799" y="311085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Экскурсия по городу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3032" y="884182"/>
            <a:ext cx="4179216" cy="3100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482" y="1512528"/>
            <a:ext cx="4600871" cy="3465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011" y="3984361"/>
            <a:ext cx="4685120" cy="28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3499700"/>
            <a:ext cx="6358908" cy="2867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5997" y="1280971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Прогулки по городу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75" y="552450"/>
            <a:ext cx="6028311" cy="271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694" t="10306" r="3700" b="13038"/>
          <a:stretch/>
        </p:blipFill>
        <p:spPr>
          <a:xfrm>
            <a:off x="-394282" y="-1333850"/>
            <a:ext cx="14009615" cy="78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93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345" y="2704276"/>
            <a:ext cx="8295036" cy="37408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6235" y="228981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Прогулки по городу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39524" y="2121566"/>
            <a:ext cx="5050008" cy="2277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71257" y="2121567"/>
            <a:ext cx="5050010" cy="22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4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6795" y="758303"/>
            <a:ext cx="10515600" cy="132556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Жизнь дана на добрые дела»</a:t>
            </a:r>
            <a:b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</a:b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8" y="1866814"/>
            <a:ext cx="2055620" cy="2799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834" y="3388092"/>
            <a:ext cx="2152515" cy="2545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110" y="2401633"/>
            <a:ext cx="2226276" cy="2799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338" y="2039303"/>
            <a:ext cx="2270233" cy="3066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850" y="1497482"/>
            <a:ext cx="259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Тюменев</a:t>
            </a:r>
            <a:r>
              <a:rPr lang="ru-RU" dirty="0"/>
              <a:t> Фёдор Ильич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7633" y="2991617"/>
            <a:ext cx="328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Миклютин</a:t>
            </a:r>
            <a:r>
              <a:rPr lang="ru-RU" dirty="0"/>
              <a:t> Андрей Иванович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0483" y="1656400"/>
            <a:ext cx="335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Миклютин</a:t>
            </a:r>
            <a:r>
              <a:rPr lang="ru-RU" dirty="0"/>
              <a:t> </a:t>
            </a:r>
            <a:r>
              <a:rPr lang="ru-RU" dirty="0" smtClean="0"/>
              <a:t>Иван Алексеевич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67170" y="1986751"/>
            <a:ext cx="34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Расторгуев Константин Иванович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3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802" y="257262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Достопримечательности Рыбинска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05" y="2535516"/>
            <a:ext cx="4475114" cy="2517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05" t="-611"/>
          <a:stretch/>
        </p:blipFill>
        <p:spPr>
          <a:xfrm>
            <a:off x="8226809" y="1582824"/>
            <a:ext cx="2626928" cy="4883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476" y="1582825"/>
            <a:ext cx="2245822" cy="49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81" y="257262"/>
            <a:ext cx="1185882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Конструирование  </a:t>
            </a:r>
            <a:br>
              <a:rPr lang="ru-RU" b="1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Достопримечательности Рыбинска»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932" y="1658240"/>
            <a:ext cx="2291590" cy="3351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5597" y="2662519"/>
            <a:ext cx="1997941" cy="3753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592" y="2514997"/>
            <a:ext cx="2161390" cy="3749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13" y="1658240"/>
            <a:ext cx="1912555" cy="37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5509" y="3525759"/>
            <a:ext cx="3397301" cy="30906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436" y="127540"/>
            <a:ext cx="12213524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Рисование «Достопримечательности Рыбинска»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38" b="-1597"/>
          <a:stretch/>
        </p:blipFill>
        <p:spPr>
          <a:xfrm>
            <a:off x="853019" y="1226860"/>
            <a:ext cx="3360878" cy="2690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26859" y="3691370"/>
            <a:ext cx="2910944" cy="2925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932" y="1226860"/>
            <a:ext cx="2696302" cy="26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7320" y="119085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Занятие о ремеслах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407" y="3621247"/>
            <a:ext cx="4978994" cy="2724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7103" y="1152338"/>
            <a:ext cx="5039191" cy="2511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400" y="3555009"/>
            <a:ext cx="4607893" cy="2790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407" y="1152338"/>
            <a:ext cx="4554030" cy="256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424" y="530066"/>
            <a:ext cx="8951849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Кроссворд «Ремёсла»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9" y="1663254"/>
            <a:ext cx="4703976" cy="3875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912" y="530066"/>
            <a:ext cx="4760536" cy="2998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9794" y="3528432"/>
            <a:ext cx="670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Bahnschrift Light Condensed" panose="020B0502040204020203" pitchFamily="34" charset="0"/>
              </a:rPr>
              <a:t>Пособие «Что нужно купцу»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749613" y="4297873"/>
            <a:ext cx="2551521" cy="2397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575" y="4340260"/>
            <a:ext cx="3555714" cy="19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373" y="408092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Презентация детского исследования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039" y="2121033"/>
            <a:ext cx="6389207" cy="46229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3"/>
          <a:stretch/>
        </p:blipFill>
        <p:spPr>
          <a:xfrm>
            <a:off x="999241" y="1554545"/>
            <a:ext cx="4883394" cy="32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155" y="661439"/>
            <a:ext cx="11036080" cy="132556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Дом </a:t>
            </a: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>купца </a:t>
            </a:r>
            <a:r>
              <a:rPr lang="ru-RU" sz="4900" b="1" dirty="0" err="1" smtClean="0">
                <a:latin typeface="Bahnschrift Light Condensed" panose="020B0502040204020203" pitchFamily="34" charset="0"/>
                <a:ea typeface="+mn-ea"/>
                <a:cs typeface="+mn-cs"/>
              </a:rPr>
              <a:t>Тюменева</a:t>
            </a: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b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                                   </a:t>
            </a:r>
            <a:r>
              <a:rPr lang="ru-RU" sz="54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                 </a:t>
            </a: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Комната </a:t>
            </a: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>купца</a:t>
            </a:r>
            <a:endParaRPr lang="ru-RU" sz="54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1185">
            <a:off x="1002662" y="1077728"/>
            <a:ext cx="5375942" cy="52000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3161" y="1987002"/>
            <a:ext cx="5041762" cy="38744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70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1800" y="1422880"/>
            <a:ext cx="8687898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В музее на экскурсии 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«Наши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деды – купцы»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56" y="720463"/>
            <a:ext cx="5549344" cy="2501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599" y="3292547"/>
            <a:ext cx="5845611" cy="31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180" y="358219"/>
            <a:ext cx="1185882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Bahnschrift Condensed" panose="020B0502040204020203" pitchFamily="34" charset="0"/>
                <a:ea typeface="+mn-ea"/>
                <a:cs typeface="+mn-cs"/>
              </a:rPr>
              <a:t>Актуальность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9433" y="1384862"/>
            <a:ext cx="970960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Необходимость включения регионального компонента в образовательную программу детского сада.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национального самосознания граждан нашей страны, возрастающий интерес к историческому прошлому, к истокам отечественной культуры ставит вопрос о важности воспитания ребенка в соответствии с моральными ценностями своего народа.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сенситивного периода морального развития дошкольника.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Принятие государственной программы «Патриотическое воспитание граждан Российской Федерации», рассчитанной на все возрастные группы населения. В программе отмечено, что важнейшей составляющей нравственно-патриотического воспитания является воспитание любви и уважения к родному городу, к малой Родине.</a:t>
            </a:r>
          </a:p>
        </p:txBody>
      </p:sp>
    </p:spTree>
    <p:extLst>
      <p:ext uri="{BB962C8B-B14F-4D97-AF65-F5344CB8AC3E}">
        <p14:creationId xmlns:p14="http://schemas.microsoft.com/office/powerpoint/2010/main" val="5227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995" y="228982"/>
            <a:ext cx="9611627" cy="1325563"/>
          </a:xfrm>
        </p:spPr>
        <p:txBody>
          <a:bodyPr>
            <a:normAutofit/>
          </a:bodyPr>
          <a:lstStyle/>
          <a:p>
            <a:endParaRPr lang="ru-RU" sz="54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826" y="580547"/>
            <a:ext cx="5476975" cy="2741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401" y="3501594"/>
            <a:ext cx="6375662" cy="28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619" y="321078"/>
            <a:ext cx="4653952" cy="2651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571" y="2296848"/>
            <a:ext cx="5589904" cy="37033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03" y="2891867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«Уголок впечатлений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0007" y="3950574"/>
            <a:ext cx="2545239" cy="26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9354" y="1520381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О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дежда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купцов и купчих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389" y="2845944"/>
            <a:ext cx="6107586" cy="3326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33" y="712149"/>
            <a:ext cx="5091154" cy="32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4028" y="349960"/>
            <a:ext cx="881044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Куклы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купец и купчиха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530" y="1524694"/>
            <a:ext cx="5213022" cy="45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8506" y="1245057"/>
            <a:ext cx="3490798" cy="2603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2201" y="3893066"/>
            <a:ext cx="4520035" cy="2677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101" y="4025065"/>
            <a:ext cx="5027501" cy="2545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373" y="1245057"/>
            <a:ext cx="3930978" cy="2640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0784" y="408269"/>
            <a:ext cx="9172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Bahnschrift Light Condensed" panose="020B0502040204020203" pitchFamily="34" charset="0"/>
              </a:rPr>
              <a:t>Созданы </a:t>
            </a:r>
            <a:r>
              <a:rPr lang="ru-RU" sz="4400" b="1" dirty="0" smtClean="0">
                <a:latin typeface="Bahnschrift Light Condensed" panose="020B0502040204020203" pitchFamily="34" charset="0"/>
              </a:rPr>
              <a:t>развивающие интерактивные </a:t>
            </a:r>
            <a:r>
              <a:rPr lang="ru-RU" sz="4400" b="1" dirty="0">
                <a:latin typeface="Bahnschrift Light Condensed" panose="020B0502040204020203" pitchFamily="34" charset="0"/>
              </a:rPr>
              <a:t>игры</a:t>
            </a:r>
          </a:p>
        </p:txBody>
      </p:sp>
    </p:spTree>
    <p:extLst>
      <p:ext uri="{BB962C8B-B14F-4D97-AF65-F5344CB8AC3E}">
        <p14:creationId xmlns:p14="http://schemas.microsoft.com/office/powerpoint/2010/main" val="27471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62" y="1283491"/>
            <a:ext cx="5234655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Игра «Одень купца 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и купчиху»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496" y="3293574"/>
            <a:ext cx="6322914" cy="3174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3"/>
          <a:stretch/>
        </p:blipFill>
        <p:spPr>
          <a:xfrm>
            <a:off x="5015060" y="598970"/>
            <a:ext cx="6184378" cy="29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1254" y="833470"/>
            <a:ext cx="11858820" cy="132556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Знакомство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с льном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738" y="642958"/>
            <a:ext cx="3890273" cy="5187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195" y="642958"/>
            <a:ext cx="2572634" cy="2200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967" y="3034265"/>
            <a:ext cx="4484533" cy="33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667" y="415623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Знакомство с льном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494" y="422277"/>
            <a:ext cx="5146800" cy="2728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178" y="3229201"/>
            <a:ext cx="5121115" cy="3105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527" y="1741186"/>
            <a:ext cx="4350837" cy="25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081" y="511786"/>
            <a:ext cx="9611627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И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гра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«Кто быстрее смотает льняную нить 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на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веретено»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995" y="2128271"/>
            <a:ext cx="5361713" cy="3007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849" y="1318875"/>
            <a:ext cx="4270345" cy="2313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49" y="3797359"/>
            <a:ext cx="4957853" cy="24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34" y="328140"/>
            <a:ext cx="2115203" cy="2820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23"/>
          <a:stretch/>
        </p:blipFill>
        <p:spPr>
          <a:xfrm>
            <a:off x="4858245" y="957984"/>
            <a:ext cx="6514605" cy="3417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236" y="328140"/>
            <a:ext cx="2115202" cy="2820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334" y="3351718"/>
            <a:ext cx="5179137" cy="3021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0212" y="4453184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Выращивание льна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461" y="821176"/>
            <a:ext cx="1011496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b="1" dirty="0">
                <a:latin typeface="Bahnschrift Light Condensed" panose="020B0502040204020203" pitchFamily="34" charset="0"/>
              </a:rPr>
              <a:t>Цели и задачи проектной деятельности: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ознакомление детей с достопримечательностями как особыми фрагментами существующей архитектурной, исторической и общественно-культурной среды города Рыбинска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расширение кругозора детей об истории города, о жизни и делах купцов города Рыбинска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сформировать знания о благотворительности и милосердии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духовно - нравственных качеств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умения взаимодействовать со сверстниками и взрослыми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воспитывать уважение к своей истории, культуре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–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и творческих способностей у детей дошкольного возраста через организацию продуктивной деятельности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исследовательскую деятельность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публичного выступления перед детьми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взрослыми</a:t>
            </a:r>
            <a:endPara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0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1129" y="474079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Сообщение «Воспитание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в купеческих семьях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508" y="2636908"/>
            <a:ext cx="6130560" cy="3399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31"/>
          <a:stretch/>
        </p:blipFill>
        <p:spPr>
          <a:xfrm>
            <a:off x="1187776" y="1554545"/>
            <a:ext cx="3660995" cy="34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44" y="1017157"/>
            <a:ext cx="6943940" cy="841357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Изготовление народных 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игрушек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456" y="550521"/>
            <a:ext cx="3936788" cy="1774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606" y="4314038"/>
            <a:ext cx="4528009" cy="2041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084" y="2422464"/>
            <a:ext cx="3723587" cy="17942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47" t="-194"/>
          <a:stretch/>
        </p:blipFill>
        <p:spPr>
          <a:xfrm>
            <a:off x="1170747" y="1756699"/>
            <a:ext cx="3638747" cy="46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921" y="247835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Презентация детского исследования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"/>
          <a:stretch/>
        </p:blipFill>
        <p:spPr>
          <a:xfrm>
            <a:off x="1640263" y="1325395"/>
            <a:ext cx="9099451" cy="51203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4833" y="351530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Изготовление макета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1"/>
          <a:stretch/>
        </p:blipFill>
        <p:spPr>
          <a:xfrm>
            <a:off x="1046376" y="3841577"/>
            <a:ext cx="3271100" cy="2030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965" y="1326506"/>
            <a:ext cx="3075493" cy="2441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417" y="1326506"/>
            <a:ext cx="4006591" cy="2388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158" y="3841577"/>
            <a:ext cx="6189653" cy="27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412" y="915668"/>
            <a:ext cx="10350631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Портрет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купца Ивана Алексеевича </a:t>
            </a:r>
            <a:r>
              <a:rPr lang="ru-RU" b="1" dirty="0" err="1" smtClean="0">
                <a:latin typeface="Bahnschrift Light Condensed" panose="020B0502040204020203" pitchFamily="34" charset="0"/>
                <a:ea typeface="+mn-ea"/>
                <a:cs typeface="+mn-cs"/>
              </a:rPr>
              <a:t>Миклютина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в музее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353" y="2241231"/>
            <a:ext cx="8280747" cy="37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284" y="520023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Экскурсия </a:t>
            </a:r>
            <a:r>
              <a:rPr lang="ru-RU" b="1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в </a:t>
            </a:r>
            <a:r>
              <a:rPr lang="ru-RU" b="1" dirty="0" err="1">
                <a:solidFill>
                  <a:prstClr val="black"/>
                </a:solidFill>
                <a:latin typeface="Bahnschrift Light Condensed" panose="020B0502040204020203" pitchFamily="34" charset="0"/>
              </a:rPr>
              <a:t>Спасо</a:t>
            </a:r>
            <a:r>
              <a:rPr lang="ru-RU" b="1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-Преображенский собор 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4" y="2828366"/>
            <a:ext cx="6469929" cy="3006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048" y="1685330"/>
            <a:ext cx="3108791" cy="41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400" y="209136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Экскурсия в </a:t>
            </a:r>
            <a:r>
              <a:rPr lang="ru-RU" b="1" dirty="0" err="1" smtClean="0">
                <a:latin typeface="Bahnschrift Light Condensed" panose="020B0502040204020203" pitchFamily="34" charset="0"/>
                <a:ea typeface="+mn-ea"/>
                <a:cs typeface="+mn-cs"/>
              </a:rPr>
              <a:t>Спасо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-Преображенский собор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499" y="1370377"/>
            <a:ext cx="6366781" cy="2909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0"/>
          <a:stretch/>
        </p:blipFill>
        <p:spPr>
          <a:xfrm>
            <a:off x="1545499" y="3526998"/>
            <a:ext cx="4156612" cy="3157481"/>
          </a:xfrm>
          <a:prstGeom prst="snip1Rect">
            <a:avLst>
              <a:gd name="adj" fmla="val 50000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280" y="1800519"/>
            <a:ext cx="3592268" cy="47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47" y="912812"/>
            <a:ext cx="9611627" cy="1325563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Презентация детского исследования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«Мечта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купца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472492" y="3612398"/>
            <a:ext cx="4336961" cy="2914647"/>
            <a:chOff x="6947654" y="3525043"/>
            <a:chExt cx="4933107" cy="319960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654" y="3525043"/>
              <a:ext cx="4933107" cy="319960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49357">
              <a:off x="9774910" y="5535239"/>
              <a:ext cx="1254149" cy="864812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1800000" rev="0"/>
              </a:camera>
              <a:lightRig rig="threePt" dir="t"/>
            </a:scene3d>
          </p:spPr>
        </p:pic>
      </p:grpSp>
      <p:grpSp>
        <p:nvGrpSpPr>
          <p:cNvPr id="9" name="Группа 8"/>
          <p:cNvGrpSpPr/>
          <p:nvPr/>
        </p:nvGrpSpPr>
        <p:grpSpPr>
          <a:xfrm>
            <a:off x="1054044" y="1887091"/>
            <a:ext cx="5418448" cy="3450613"/>
            <a:chOff x="122647" y="1368427"/>
            <a:chExt cx="6617518" cy="442905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647" y="1368427"/>
              <a:ext cx="6617518" cy="442905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20786">
              <a:off x="3874408" y="4314054"/>
              <a:ext cx="1921262" cy="1242253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  <a:softEdge rad="31750"/>
            </a:effectLst>
            <a:scene3d>
              <a:camera prst="perspectiveRight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7291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5212" y="398665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Пособие «Мечта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купца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227" y="1582416"/>
            <a:ext cx="8545260" cy="44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373" y="499202"/>
            <a:ext cx="9611627" cy="89280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На экскурсии «Наши деды - купцы»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379" y="3762037"/>
            <a:ext cx="6104697" cy="2751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42" y="1392010"/>
            <a:ext cx="5027313" cy="2266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471" y="1392010"/>
            <a:ext cx="5087006" cy="22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120" y="487673"/>
            <a:ext cx="106899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54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5400" b="1" dirty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5400" b="1" dirty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54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54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5400" b="1" dirty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5400" b="1" dirty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54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54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5400" b="1" dirty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5400" b="1" dirty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Основополагающий </a:t>
            </a: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>вопрос</a:t>
            </a: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:</a:t>
            </a: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>Как здания старого города рассказывают </a:t>
            </a: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о </a:t>
            </a: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>добрых делах?</a:t>
            </a:r>
            <a:b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/>
            </a:r>
            <a:b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Проблемный вопрос:</a:t>
            </a:r>
            <a:b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Кто </a:t>
            </a: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>людям помогает, тот тратит время зря?</a:t>
            </a:r>
          </a:p>
        </p:txBody>
      </p:sp>
    </p:spTree>
    <p:extLst>
      <p:ext uri="{BB962C8B-B14F-4D97-AF65-F5344CB8AC3E}">
        <p14:creationId xmlns:p14="http://schemas.microsoft.com/office/powerpoint/2010/main" val="7778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74" y="170950"/>
            <a:ext cx="1185882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Экскурсия в музей 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Из истории денег»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293" y="1274647"/>
            <a:ext cx="3920212" cy="2317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4" y="3740929"/>
            <a:ext cx="5409755" cy="2571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680" y="1274647"/>
            <a:ext cx="5179368" cy="2334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484" y="3672827"/>
            <a:ext cx="4957345" cy="26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74" y="170950"/>
            <a:ext cx="1185882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Экскурсия в музей 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Из истории денег»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313" y="1323724"/>
            <a:ext cx="3847570" cy="2526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14" y="1214741"/>
            <a:ext cx="6135867" cy="2765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321" y="4124384"/>
            <a:ext cx="5154494" cy="23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435" y="388269"/>
            <a:ext cx="10676954" cy="1319749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Презентация детского исследования </a:t>
            </a:r>
            <a:b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sz="49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«Почему </a:t>
            </a:r>
            <a:r>
              <a:rPr lang="ru-RU" sz="4900" b="1" dirty="0">
                <a:latin typeface="Bahnschrift Light Condensed" panose="020B0502040204020203" pitchFamily="34" charset="0"/>
                <a:ea typeface="+mn-ea"/>
                <a:cs typeface="+mn-cs"/>
              </a:rPr>
              <a:t>монетка называется копейка»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5" t="17040" r="4435"/>
          <a:stretch/>
        </p:blipFill>
        <p:spPr>
          <a:xfrm>
            <a:off x="999242" y="1904212"/>
            <a:ext cx="5882326" cy="3074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997" y="3086097"/>
            <a:ext cx="5825763" cy="327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81" y="257262"/>
            <a:ext cx="11858820" cy="1325563"/>
          </a:xfrm>
        </p:spPr>
        <p:txBody>
          <a:bodyPr>
            <a:normAutofit/>
          </a:bodyPr>
          <a:lstStyle/>
          <a:p>
            <a:endParaRPr lang="ru-RU" sz="54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1" y="924063"/>
            <a:ext cx="4217429" cy="5604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58681" y="576251"/>
            <a:ext cx="4434352" cy="64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6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772" y="211155"/>
            <a:ext cx="8842343" cy="1325563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r>
              <a:rPr lang="ru-RU" sz="4800" b="1" dirty="0">
                <a:latin typeface="Bahnschrift Light Condensed" panose="020B0502040204020203" pitchFamily="34" charset="0"/>
                <a:ea typeface="+mn-ea"/>
                <a:cs typeface="+mn-cs"/>
              </a:rPr>
              <a:t>Презентация детского исследования «Путешествие в мир денег</a:t>
            </a:r>
            <a:r>
              <a:rPr lang="ru-RU" sz="48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» </a:t>
            </a:r>
            <a:endParaRPr lang="ru-RU" sz="48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42" y="1510537"/>
            <a:ext cx="4242062" cy="2386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42" y="4023332"/>
            <a:ext cx="4242062" cy="2386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447" y="1536718"/>
            <a:ext cx="4148971" cy="2333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902" y="4023332"/>
            <a:ext cx="4242063" cy="23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712" y="493811"/>
            <a:ext cx="8842343" cy="1325563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 Созданы интерактивные игры родителями</a:t>
            </a:r>
            <a:endParaRPr lang="ru-RU" sz="48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364" y="2564091"/>
            <a:ext cx="5604124" cy="34266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799" y="1819374"/>
            <a:ext cx="4977476" cy="298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7711" y="750349"/>
            <a:ext cx="10369485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Развлечение Ярмарка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14" y="746905"/>
            <a:ext cx="2319045" cy="3092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354" y="2075912"/>
            <a:ext cx="2644578" cy="3526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778" y="280448"/>
            <a:ext cx="2592370" cy="3456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728" y="3491445"/>
            <a:ext cx="5131420" cy="28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143" y="2736414"/>
            <a:ext cx="5304473" cy="3693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04" y="1184678"/>
            <a:ext cx="4416557" cy="291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947" y="1160810"/>
            <a:ext cx="1185882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Театральная постановка 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«Как старик корову продавал»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8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1828" y="56561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И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гра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«Ярмарка»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118" y="1168652"/>
            <a:ext cx="4040006" cy="26397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411" y="1180717"/>
            <a:ext cx="4368312" cy="2627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438" y="3927627"/>
            <a:ext cx="4268660" cy="24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1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6459" y="377024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Интерактивная игра «В лавке у купца»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0" y="1702587"/>
            <a:ext cx="5297864" cy="2389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498" y="3602208"/>
            <a:ext cx="6017443" cy="271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842" y="285397"/>
            <a:ext cx="1185882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Ожидаемые результаты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77971" y="1150809"/>
            <a:ext cx="945508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целостной смысловой картины об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исторических событиях родного города 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примере личности.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знают, кто такие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Тюменев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Фёдор Ильич,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Миклютины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Андрей Иванович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Иван Алексеевич, Расторгуев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Константин Иванович.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направления их деятельности как главы города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у детей поисково-исследовательской, созидательной и познавательной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Отражение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художественно-творческой деятельности (рисовании, лепке, конструировании, аппликации) темы любви 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малой родине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уважении 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купцам-благотворителям Рыбинска и их деятельности.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7971" y="4061874"/>
            <a:ext cx="1538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7971" y="4449171"/>
            <a:ext cx="9455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и систематизация исторических знаний об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историческом прошлом Рыбинска, жизнь и быт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земляков купцов-благотворителей.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вместе с детьми в поисковой и художественно-творческой деятельности в рамках реализации проекта.</a:t>
            </a: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Проявление позиции активных участников и партнеров воспитательного и образовательного процесса в рамках реализации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6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579" y="377808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Кроссворд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«Жизнь и быт русских купцов»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1473" y="1640649"/>
            <a:ext cx="4845378" cy="2788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3730" y="3035133"/>
            <a:ext cx="5128179" cy="32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411" y="398664"/>
            <a:ext cx="10394584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«Книжки- малышки о делах купцов Рыбинска»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161" y="1724227"/>
            <a:ext cx="2833955" cy="4354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262" y="1724227"/>
            <a:ext cx="3295034" cy="4354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516" y="1724227"/>
            <a:ext cx="2797425" cy="43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0" y="3695308"/>
            <a:ext cx="5530555" cy="2494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05" y="4236856"/>
            <a:ext cx="3276059" cy="1952624"/>
          </a:xfrm>
          <a:prstGeom prst="foldedCorner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8"/>
          <a:stretch/>
        </p:blipFill>
        <p:spPr>
          <a:xfrm>
            <a:off x="6769092" y="1077417"/>
            <a:ext cx="3545772" cy="3079804"/>
          </a:xfrm>
          <a:prstGeom prst="snip2DiagRect">
            <a:avLst>
              <a:gd name="adj1" fmla="val 9426"/>
              <a:gd name="adj2" fmla="val 16667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0" y="1077417"/>
            <a:ext cx="5404820" cy="243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1359" y="150829"/>
            <a:ext cx="9611627" cy="1174734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Мини-музей «Рыбинск купеческий» 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5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trofimova_ns\Desktop\расторгуев\Безымянн6ы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1659" y="2894133"/>
            <a:ext cx="3437908" cy="1820778"/>
          </a:xfrm>
          <a:prstGeom prst="rect">
            <a:avLst/>
          </a:prstGeom>
          <a:noFill/>
          <a:ln w="28575">
            <a:solidFill>
              <a:srgbClr val="1F497D">
                <a:lumMod val="75000"/>
              </a:srgb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5212" y="162994"/>
            <a:ext cx="9611627" cy="1325563"/>
          </a:xfrm>
        </p:spPr>
        <p:txBody>
          <a:bodyPr>
            <a:normAutofit/>
          </a:bodyPr>
          <a:lstStyle/>
          <a:p>
            <a:endParaRPr lang="ru-RU" sz="54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24" y="825775"/>
            <a:ext cx="2078607" cy="2580257"/>
          </a:xfrm>
          <a:prstGeom prst="rect">
            <a:avLst/>
          </a:prstGeom>
          <a:ln w="28575">
            <a:solidFill>
              <a:srgbClr val="A5B592">
                <a:lumMod val="50000"/>
              </a:srgbClr>
            </a:solidFill>
          </a:ln>
        </p:spPr>
      </p:pic>
      <p:pic>
        <p:nvPicPr>
          <p:cNvPr id="5" name="Picture 2" descr="C:\Users\trofimova_ns\Desktop\расторгуев\Новая папка\IMG_20230427_1841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149" y="636891"/>
            <a:ext cx="1788481" cy="2384642"/>
          </a:xfrm>
          <a:prstGeom prst="rect">
            <a:avLst/>
          </a:prstGeom>
          <a:noFill/>
          <a:ln w="28575">
            <a:solidFill>
              <a:srgbClr val="1F497D">
                <a:lumMod val="75000"/>
              </a:srgbClr>
            </a:solidFill>
          </a:ln>
        </p:spPr>
      </p:pic>
      <p:pic>
        <p:nvPicPr>
          <p:cNvPr id="6" name="Picture 2" descr="C:\Users\trofimova_ns\Desktop\расторгуев\Новая папка\IMG_20230427_183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63" y="3486170"/>
            <a:ext cx="3276643" cy="2457482"/>
          </a:xfrm>
          <a:prstGeom prst="rect">
            <a:avLst/>
          </a:prstGeom>
          <a:noFill/>
          <a:ln w="28575">
            <a:solidFill>
              <a:srgbClr val="1F497D">
                <a:lumMod val="75000"/>
              </a:srgbClr>
            </a:solidFill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169" y="826630"/>
            <a:ext cx="2703245" cy="2027434"/>
          </a:xfrm>
          <a:prstGeom prst="rect">
            <a:avLst/>
          </a:prstGeom>
          <a:ln w="28575">
            <a:solidFill>
              <a:srgbClr val="A5B592">
                <a:lumMod val="50000"/>
              </a:srgb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595" y="860093"/>
            <a:ext cx="2770282" cy="1960507"/>
          </a:xfrm>
          <a:prstGeom prst="rect">
            <a:avLst/>
          </a:prstGeom>
          <a:ln w="28575">
            <a:solidFill>
              <a:srgbClr val="A5B592">
                <a:lumMod val="50000"/>
              </a:srgbClr>
            </a:solidFill>
          </a:ln>
        </p:spPr>
      </p:pic>
      <p:pic>
        <p:nvPicPr>
          <p:cNvPr id="2050" name="Picture 2" descr="Рыбинск,Спасо-Преображенский собор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445" y="3237254"/>
            <a:ext cx="2926473" cy="32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ОНАСТЫРЬ СОФИЙСКИЙ ЖЕНСКИЙ в Рыбинске — Яркипеди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378" y="4785896"/>
            <a:ext cx="2603562" cy="17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trofimova_ns\Desktop\расторгуев\водонапорная башня.jp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781" y="4455197"/>
            <a:ext cx="1270882" cy="1905044"/>
          </a:xfrm>
          <a:prstGeom prst="rect">
            <a:avLst/>
          </a:prstGeom>
          <a:noFill/>
          <a:ln w="28575">
            <a:solidFill>
              <a:srgbClr val="1F497D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9362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838" y="734901"/>
            <a:ext cx="9611627" cy="1325563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Как жители сохраняют память о купцах и их делах в Рыбинске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386" y="1633352"/>
            <a:ext cx="4984817" cy="22471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345" y="3880541"/>
            <a:ext cx="5458120" cy="246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ofimova_ns\Desktop\расторгуев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631" y="1824288"/>
            <a:ext cx="4920791" cy="3280527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08668" y="377738"/>
            <a:ext cx="95371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4400" dirty="0">
                <a:latin typeface="Bahnschrift Condensed" panose="020B0502040204020203" pitchFamily="34" charset="0"/>
              </a:rPr>
              <a:t>Полюбуйтесь этим домом на Крестовой улице, в котором жил </a:t>
            </a:r>
            <a:r>
              <a:rPr lang="ru-RU" sz="4400" dirty="0" smtClean="0">
                <a:latin typeface="Bahnschrift Condensed" panose="020B0502040204020203" pitchFamily="34" charset="0"/>
              </a:rPr>
              <a:t>купец Расторгуев К.И. </a:t>
            </a:r>
            <a:endParaRPr lang="ru-RU" sz="4400" dirty="0">
              <a:latin typeface="Bahnschrift Condensed" panose="020B0502040204020203" pitchFamily="34" charset="0"/>
            </a:endParaRPr>
          </a:p>
        </p:txBody>
      </p:sp>
      <p:pic>
        <p:nvPicPr>
          <p:cNvPr id="2" name="Picture 2" descr="C:\Users\trofimova_ns\Desktop\расторгуев\IMG_20230424_19035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7422" y="2980153"/>
            <a:ext cx="4958499" cy="3571212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52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05" y="1601540"/>
            <a:ext cx="4143862" cy="4755823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711" y="524781"/>
            <a:ext cx="10058400" cy="1076759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Усадьба Тюменевых – </a:t>
            </a:r>
            <a:r>
              <a:rPr lang="ru-RU" sz="4400" dirty="0" err="1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Переславцевых</a:t>
            </a:r>
            <a:r>
              <a:rPr lang="ru-RU" sz="4400" dirty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rPr>
              <a:t/>
            </a:r>
            <a:br>
              <a:rPr lang="ru-RU" sz="4400" dirty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rPr>
            </a:br>
            <a:r>
              <a:rPr lang="ru-RU" sz="4400" dirty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lang="ru-RU" sz="4400" dirty="0" smtClean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               на </a:t>
            </a:r>
            <a:r>
              <a:rPr lang="ru-RU" sz="4400" dirty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Соборной площади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901" y="2344158"/>
            <a:ext cx="3041212" cy="1025257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901" y="3927974"/>
            <a:ext cx="5988396" cy="2429389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7982" y="2344158"/>
            <a:ext cx="2974623" cy="108658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84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157" y="987969"/>
            <a:ext cx="961162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День купца в Рыбинске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878" y="2701969"/>
            <a:ext cx="4596373" cy="3256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71" y="820186"/>
            <a:ext cx="5152275" cy="3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ofimova_ns\Desktop\расторгуев\фильм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65368" y="640922"/>
            <a:ext cx="5081163" cy="52954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1" name="Picture 3" descr="C:\Users\trofimova_ns\Desktop\расторгуев\кинокаме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36275" y="3862870"/>
            <a:ext cx="1296144" cy="2304019"/>
          </a:xfrm>
          <a:prstGeom prst="rect">
            <a:avLst/>
          </a:prstGeom>
          <a:noFill/>
        </p:spPr>
      </p:pic>
      <p:pic>
        <p:nvPicPr>
          <p:cNvPr id="2052" name="Picture 4" descr="C:\Users\trofimova_ns\Desktop\расторгуев\кинокамера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22" l="0" r="9452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61496" y="1935686"/>
            <a:ext cx="1214128" cy="2158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23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5212" y="162994"/>
            <a:ext cx="9611627" cy="1325563"/>
          </a:xfrm>
        </p:spPr>
        <p:txBody>
          <a:bodyPr>
            <a:normAutofit/>
          </a:bodyPr>
          <a:lstStyle/>
          <a:p>
            <a:endParaRPr lang="ru-RU" sz="54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AutoShape 2" descr="https://k1news.ru/wp-content/uploads/2023/09/tp3ztl2lfzs-768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630" y="2709130"/>
            <a:ext cx="4917155" cy="3687867"/>
          </a:xfrm>
          <a:prstGeom prst="rect">
            <a:avLst/>
          </a:prstGeom>
        </p:spPr>
      </p:pic>
      <p:pic>
        <p:nvPicPr>
          <p:cNvPr id="1036" name="Picture 12" descr="https://avatars.dzeninfra.ru/get-zen_doc/3533963/pub_5f01ffe1ea6103536dcff5fd_5f020c0bbfae566d3f0045fc/scale_120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224" y="825775"/>
            <a:ext cx="4612406" cy="29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https://progorod76.ru/userfiles/picoriginal/ab9f1c519534d0a978e0e42cc1b93b0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323" y="59075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Тематические 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блоки планирования </a:t>
            </a: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материала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294" y="1665698"/>
            <a:ext cx="92571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Доброта, милосердие, благотворительность.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Доброта – понятие емкое и многогранное. Благотворительность – это не только возможность помочь нуждающимся, но и способ проявить свою доброту и милосердие.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Родная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Мир ребёнка начинается с его семьи, впервые осознаёт себя человеком – членом семейного сообщества. Дети получают знания о своём ближайшем окружении, семье, у них воспитываются гуманные отношения к своим близким.</a:t>
            </a: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Родной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 получают краеведческие сведения об истории его возникновения, его достопримечательностях и архитектуре, зданиях и учреждениях, гербе и флаге Рыбинска. Воспитывается гордость за малую родину, желание сделать её лучше. 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Знаменитые земляки.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Путешествие в прошлое. Беседы педагога с детьми о ремеслах, трудовой деятельности купцов, почетных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земляках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купцах благотворителях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Тюменеве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Ф.И., Расторгуеве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К.И.,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Миклютиных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2487" y="1690688"/>
            <a:ext cx="111330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212" y="897578"/>
            <a:ext cx="9611627" cy="132556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Итоговый продукт </a:t>
            </a:r>
            <a:b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«Фотогалерея</a:t>
            </a:r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735" y="2695018"/>
            <a:ext cx="5842990" cy="3286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1119283"/>
            <a:ext cx="5602611" cy="31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995" y="228982"/>
            <a:ext cx="9611627" cy="1325563"/>
          </a:xfrm>
        </p:spPr>
        <p:txBody>
          <a:bodyPr>
            <a:normAutofit/>
          </a:bodyPr>
          <a:lstStyle/>
          <a:p>
            <a:endParaRPr lang="ru-RU" sz="54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493" y="1038437"/>
            <a:ext cx="8618411" cy="4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995" y="228982"/>
            <a:ext cx="9611627" cy="1325563"/>
          </a:xfrm>
        </p:spPr>
        <p:txBody>
          <a:bodyPr>
            <a:normAutofit/>
          </a:bodyPr>
          <a:lstStyle/>
          <a:p>
            <a:endParaRPr lang="ru-RU" sz="5400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555" y="891763"/>
            <a:ext cx="7550262" cy="53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06" y="1392208"/>
            <a:ext cx="2443180" cy="3257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25" y="2693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latin typeface="Bahnschrift Condensed" panose="020B0502040204020203" pitchFamily="34" charset="0"/>
                <a:ea typeface="+mn-ea"/>
                <a:cs typeface="+mn-cs"/>
              </a:rPr>
              <a:t>Квест</a:t>
            </a:r>
            <a:r>
              <a:rPr lang="ru-RU" dirty="0" smtClean="0">
                <a:latin typeface="Bahnschrift Condensed" panose="020B0502040204020203" pitchFamily="34" charset="0"/>
                <a:ea typeface="+mn-ea"/>
                <a:cs typeface="+mn-cs"/>
              </a:rPr>
              <a:t>-игра «Пять ключей»</a:t>
            </a:r>
            <a:endParaRPr lang="ru-RU" dirty="0"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2966" y="810704"/>
            <a:ext cx="2491851" cy="332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74" y="565607"/>
            <a:ext cx="2423156" cy="3230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22" y="3704734"/>
            <a:ext cx="3519339" cy="2639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01" y="3704734"/>
            <a:ext cx="3678485" cy="2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799" y="160255"/>
            <a:ext cx="2238582" cy="3172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720" y="176048"/>
            <a:ext cx="2169295" cy="3172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534" y="160255"/>
            <a:ext cx="2147166" cy="31723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5275" y="160255"/>
            <a:ext cx="2193373" cy="31723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7909" y="176048"/>
            <a:ext cx="2288833" cy="31723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404" y="3332645"/>
            <a:ext cx="2135610" cy="31579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35975" t="16176" r="33781" b="6084"/>
          <a:stretch/>
        </p:blipFill>
        <p:spPr>
          <a:xfrm>
            <a:off x="2860620" y="3347057"/>
            <a:ext cx="2184212" cy="31579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0"/>
          <a:stretch/>
        </p:blipFill>
        <p:spPr>
          <a:xfrm>
            <a:off x="4930509" y="3332645"/>
            <a:ext cx="2223539" cy="31579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100"/>
          <a:stretch/>
        </p:blipFill>
        <p:spPr>
          <a:xfrm>
            <a:off x="6980365" y="3318233"/>
            <a:ext cx="2298284" cy="31710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"/>
          <a:stretch/>
        </p:blipFill>
        <p:spPr>
          <a:xfrm>
            <a:off x="9187909" y="3294637"/>
            <a:ext cx="2279199" cy="319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7290" y="389238"/>
            <a:ext cx="1185882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Bahnschrift Light Condensed" panose="020B0502040204020203" pitchFamily="34" charset="0"/>
                <a:ea typeface="+mn-ea"/>
                <a:cs typeface="+mn-cs"/>
              </a:rPr>
              <a:t>Заключение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7205" y="1601679"/>
            <a:ext cx="101149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протяжении всей 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исследовательской деятельности каждый ребёнок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незабываемых ярких впечатлений, положительных эмоций, чувство гордости и удовлетворённости за то, что именно он внёс свою лепту в увековечивание памяти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купцах Рыбинска.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это и определяет ситуацию успеха каждого ребёнка и формирует всесторонне-развитую личность, которая проявляет интерес к истории родного края и страны в целом, которая стремится к созиданию и обладает такими качествами как душевность, доброта, милосердие, сострадание,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правдолюбие, щедрость.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результате совместной деятельности педагогов, родителей и детей весь представленный материал систематизирован и оформлен в виде сценариев мероприятий, игр. По каждому блоку  разработаны беседы, дидактические игры, экскурсии,  игры-инсценировки, развлечения.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Создан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банк   электронных ресурсов.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Фильм о проекте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00" y="323250"/>
            <a:ext cx="9611627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Занятия в Центре туризма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76742" y="2721723"/>
            <a:ext cx="4465129" cy="2013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78919" y="2726319"/>
            <a:ext cx="4444747" cy="2004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94701" y="2741911"/>
            <a:ext cx="4437303" cy="2001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838" y="2738552"/>
            <a:ext cx="4452191" cy="20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587" y="3627959"/>
            <a:ext cx="6118644" cy="27593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466" y="502359"/>
            <a:ext cx="8970703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ahnschrift Light Condensed" panose="020B0502040204020203" pitchFamily="34" charset="0"/>
                <a:ea typeface="+mn-ea"/>
                <a:cs typeface="+mn-cs"/>
              </a:rPr>
              <a:t>Рисование по сказке «Жадный купец»</a:t>
            </a:r>
            <a:endParaRPr lang="ru-RU" b="1" dirty="0"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884" y="1487132"/>
            <a:ext cx="4142687" cy="2330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862" y="1551218"/>
            <a:ext cx="4882888" cy="22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998</Words>
  <Application>Microsoft Office PowerPoint</Application>
  <PresentationFormat>Широкоэкранный</PresentationFormat>
  <Paragraphs>110</Paragraphs>
  <Slides>75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75</vt:i4>
      </vt:variant>
    </vt:vector>
  </HeadingPairs>
  <TitlesOfParts>
    <vt:vector size="86" baseType="lpstr">
      <vt:lpstr>Arial</vt:lpstr>
      <vt:lpstr>Bahnschrift Condensed</vt:lpstr>
      <vt:lpstr>Bahnschrift Light Condensed</vt:lpstr>
      <vt:lpstr>Calibri</vt:lpstr>
      <vt:lpstr>Calibri Light</vt:lpstr>
      <vt:lpstr>Century Gothic</vt:lpstr>
      <vt:lpstr>Times New Roman</vt:lpstr>
      <vt:lpstr>Wingdings 3</vt:lpstr>
      <vt:lpstr>Тема Office</vt:lpstr>
      <vt:lpstr>Легкий дым</vt:lpstr>
      <vt:lpstr>1_Тема Office</vt:lpstr>
      <vt:lpstr>Презентация PowerPoint</vt:lpstr>
      <vt:lpstr>Презентация PowerPoint</vt:lpstr>
      <vt:lpstr>Актуальность проекта</vt:lpstr>
      <vt:lpstr>Презентация PowerPoint</vt:lpstr>
      <vt:lpstr>      Основополагающий вопрос: Как здания старого города рассказывают  о добрых делах?  Проблемный вопрос: Кто людям помогает, тот тратит время зря?</vt:lpstr>
      <vt:lpstr>Ожидаемые результаты</vt:lpstr>
      <vt:lpstr>Тематические блоки планирования материала</vt:lpstr>
      <vt:lpstr>Занятия в Центре туризма</vt:lpstr>
      <vt:lpstr>Рисование по сказке «Жадный купец»</vt:lpstr>
      <vt:lpstr>Что такое доброта?</vt:lpstr>
      <vt:lpstr>Зачем и почему мы помогаем?</vt:lpstr>
      <vt:lpstr>Благотворительные акции </vt:lpstr>
      <vt:lpstr>Купеческие семьи </vt:lpstr>
      <vt:lpstr>«Древо семьи» </vt:lpstr>
      <vt:lpstr>Семейные традиции </vt:lpstr>
      <vt:lpstr>Книга «Семейные традиции» </vt:lpstr>
      <vt:lpstr>Виртуальные экскурсии </vt:lpstr>
      <vt:lpstr>Экскурсия по городу</vt:lpstr>
      <vt:lpstr>Прогулки по городу</vt:lpstr>
      <vt:lpstr>Прогулки по городу </vt:lpstr>
      <vt:lpstr>«Жизнь дана на добрые дела» </vt:lpstr>
      <vt:lpstr>Достопримечательности Рыбинска</vt:lpstr>
      <vt:lpstr>Конструирование   «Достопримечательности Рыбинска»</vt:lpstr>
      <vt:lpstr>Рисование «Достопримечательности Рыбинска»</vt:lpstr>
      <vt:lpstr>Занятие о ремеслах</vt:lpstr>
      <vt:lpstr>Кроссворд «Ремёсла»</vt:lpstr>
      <vt:lpstr>Презентация детского исследования</vt:lpstr>
      <vt:lpstr>Дом купца Тюменева                                                        Комната купца</vt:lpstr>
      <vt:lpstr>В музее на экскурсии  «Наши деды – купцы» </vt:lpstr>
      <vt:lpstr>Презентация PowerPoint</vt:lpstr>
      <vt:lpstr>«Уголок впечатлений » </vt:lpstr>
      <vt:lpstr>Одежда купцов и купчих </vt:lpstr>
      <vt:lpstr>Куклы купец и купчиха</vt:lpstr>
      <vt:lpstr>Презентация PowerPoint</vt:lpstr>
      <vt:lpstr>Игра «Одень купца  и купчиху»</vt:lpstr>
      <vt:lpstr>Знакомство  с льном</vt:lpstr>
      <vt:lpstr>Знакомство с льном</vt:lpstr>
      <vt:lpstr>Игра «Кто быстрее смотает льняную нить  на веретено»</vt:lpstr>
      <vt:lpstr>Выращивание льна</vt:lpstr>
      <vt:lpstr>Сообщение «Воспитание в купеческих семьях»</vt:lpstr>
      <vt:lpstr>Изготовление народных  игрушек</vt:lpstr>
      <vt:lpstr>Презентация детского исследования</vt:lpstr>
      <vt:lpstr>Изготовление макета </vt:lpstr>
      <vt:lpstr>Портрет купца Ивана Алексеевича Миклютина  в музее</vt:lpstr>
      <vt:lpstr>Экскурсия в Спасо-Преображенский собор  </vt:lpstr>
      <vt:lpstr>Экскурсия в Спасо-Преображенский собор </vt:lpstr>
      <vt:lpstr>Презентация детского исследования «Мечта купца»</vt:lpstr>
      <vt:lpstr>Пособие «Мечта купца»</vt:lpstr>
      <vt:lpstr>На экскурсии «Наши деды - купцы»</vt:lpstr>
      <vt:lpstr>Экскурсия в музей «Из истории денег»</vt:lpstr>
      <vt:lpstr>Экскурсия в музей «Из истории денег»</vt:lpstr>
      <vt:lpstr>Презентация детского исследования  «Почему монетка называется копейка»</vt:lpstr>
      <vt:lpstr>Презентация PowerPoint</vt:lpstr>
      <vt:lpstr> Презентация детского исследования «Путешествие в мир денег» </vt:lpstr>
      <vt:lpstr> Созданы интерактивные игры родителями</vt:lpstr>
      <vt:lpstr>Развлечение Ярмарка</vt:lpstr>
      <vt:lpstr>Театральная постановка  «Как старик корову продавал»</vt:lpstr>
      <vt:lpstr>Игра «Ярмарка»</vt:lpstr>
      <vt:lpstr>Интерактивная игра «В лавке у купца»</vt:lpstr>
      <vt:lpstr>Кроссворд «Жизнь и быт русских купцов»</vt:lpstr>
      <vt:lpstr>«Книжки- малышки о делах купцов Рыбинска»</vt:lpstr>
      <vt:lpstr>Мини-музей «Рыбинск купеческий» </vt:lpstr>
      <vt:lpstr>Презентация PowerPoint</vt:lpstr>
      <vt:lpstr>Как жители сохраняют память о купцах и их делах в Рыбинске</vt:lpstr>
      <vt:lpstr>Презентация PowerPoint</vt:lpstr>
      <vt:lpstr>Усадьба Тюменевых – Переславцевых                 на Соборной площади</vt:lpstr>
      <vt:lpstr>День купца в Рыбинске</vt:lpstr>
      <vt:lpstr>Презентация PowerPoint</vt:lpstr>
      <vt:lpstr>Презентация PowerPoint</vt:lpstr>
      <vt:lpstr>Итоговый продукт  «Фотогалерея» </vt:lpstr>
      <vt:lpstr>Презентация PowerPoint</vt:lpstr>
      <vt:lpstr>Презентация PowerPoint</vt:lpstr>
      <vt:lpstr>Квест-игра «Пять ключей»</vt:lpstr>
      <vt:lpstr>Презентация PowerPoint</vt:lpstr>
      <vt:lpstr>Заключение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Julia</cp:lastModifiedBy>
  <cp:revision>278</cp:revision>
  <cp:lastPrinted>2025-07-17T12:18:59Z</cp:lastPrinted>
  <dcterms:created xsi:type="dcterms:W3CDTF">2023-12-05T04:32:00Z</dcterms:created>
  <dcterms:modified xsi:type="dcterms:W3CDTF">2025-07-17T12:27:13Z</dcterms:modified>
</cp:coreProperties>
</file>